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6"/>
  </p:notesMasterIdLst>
  <p:sldIdLst>
    <p:sldId id="256" r:id="rId2"/>
    <p:sldId id="362" r:id="rId3"/>
    <p:sldId id="365" r:id="rId4"/>
    <p:sldId id="346" r:id="rId5"/>
    <p:sldId id="287" r:id="rId6"/>
    <p:sldId id="342" r:id="rId7"/>
    <p:sldId id="367" r:id="rId8"/>
    <p:sldId id="318" r:id="rId9"/>
    <p:sldId id="405" r:id="rId10"/>
    <p:sldId id="401" r:id="rId11"/>
    <p:sldId id="317" r:id="rId12"/>
    <p:sldId id="359" r:id="rId13"/>
    <p:sldId id="407" r:id="rId14"/>
    <p:sldId id="369" r:id="rId15"/>
    <p:sldId id="309" r:id="rId16"/>
    <p:sldId id="310" r:id="rId17"/>
    <p:sldId id="380" r:id="rId18"/>
    <p:sldId id="381" r:id="rId19"/>
    <p:sldId id="312" r:id="rId20"/>
    <p:sldId id="371" r:id="rId21"/>
    <p:sldId id="408" r:id="rId22"/>
    <p:sldId id="375" r:id="rId23"/>
    <p:sldId id="341" r:id="rId24"/>
    <p:sldId id="377" r:id="rId25"/>
    <p:sldId id="343" r:id="rId26"/>
    <p:sldId id="378" r:id="rId27"/>
    <p:sldId id="307" r:id="rId28"/>
    <p:sldId id="428" r:id="rId29"/>
    <p:sldId id="429" r:id="rId30"/>
    <p:sldId id="383" r:id="rId31"/>
    <p:sldId id="384" r:id="rId32"/>
    <p:sldId id="385" r:id="rId33"/>
    <p:sldId id="423" r:id="rId34"/>
    <p:sldId id="386" r:id="rId35"/>
    <p:sldId id="424" r:id="rId36"/>
    <p:sldId id="387" r:id="rId37"/>
    <p:sldId id="388" r:id="rId38"/>
    <p:sldId id="403" r:id="rId39"/>
    <p:sldId id="422" r:id="rId40"/>
    <p:sldId id="421" r:id="rId41"/>
    <p:sldId id="415" r:id="rId42"/>
    <p:sldId id="416" r:id="rId43"/>
    <p:sldId id="348" r:id="rId44"/>
    <p:sldId id="404" r:id="rId45"/>
    <p:sldId id="349" r:id="rId46"/>
    <p:sldId id="402" r:id="rId47"/>
    <p:sldId id="306" r:id="rId48"/>
    <p:sldId id="390" r:id="rId49"/>
    <p:sldId id="396" r:id="rId50"/>
    <p:sldId id="406" r:id="rId51"/>
    <p:sldId id="398" r:id="rId52"/>
    <p:sldId id="399" r:id="rId53"/>
    <p:sldId id="400" r:id="rId54"/>
    <p:sldId id="425" r:id="rId55"/>
  </p:sldIdLst>
  <p:sldSz cx="9144000" cy="6858000" type="screen4x3"/>
  <p:notesSz cx="6858000" cy="9144000"/>
  <p:custDataLst>
    <p:tags r:id="rId5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79" autoAdjust="0"/>
    <p:restoredTop sz="95946" autoAdjust="0"/>
  </p:normalViewPr>
  <p:slideViewPr>
    <p:cSldViewPr>
      <p:cViewPr varScale="1">
        <p:scale>
          <a:sx n="95" d="100"/>
          <a:sy n="95" d="100"/>
        </p:scale>
        <p:origin x="-96" y="-186"/>
      </p:cViewPr>
      <p:guideLst>
        <p:guide orient="horz" pos="2218"/>
        <p:guide pos="28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011223-4555-417B-A0C3-34137A874732}" type="doc">
      <dgm:prSet loTypeId="urn:microsoft.com/office/officeart/2005/8/layout/radial2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1E14A1D-CE5E-4DEA-9821-C21D465E19FC}">
      <dgm:prSet phldrT="[Текст]" custT="1"/>
      <dgm:spPr/>
      <dgm:t>
        <a:bodyPr/>
        <a:lstStyle/>
        <a:p>
          <a:r>
            <a:rPr lang="ru-RU" sz="1700" dirty="0" smtClean="0"/>
            <a:t>2016 р.</a:t>
          </a:r>
        </a:p>
        <a:p>
          <a:r>
            <a:rPr lang="ru-RU" sz="1400" dirty="0" smtClean="0">
              <a:solidFill>
                <a:schemeClr val="tx1"/>
              </a:solidFill>
            </a:rPr>
            <a:t>21 </a:t>
          </a:r>
          <a:r>
            <a:rPr lang="ru-RU" sz="1400" dirty="0" err="1" smtClean="0">
              <a:solidFill>
                <a:schemeClr val="tx1"/>
              </a:solidFill>
            </a:rPr>
            <a:t>захід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A801A778-2251-4302-9F9E-2505D9AEA529}" type="parTrans" cxnId="{7A8BE819-2138-4CC9-9003-16FCF4661205}">
      <dgm:prSet/>
      <dgm:spPr/>
      <dgm:t>
        <a:bodyPr/>
        <a:lstStyle/>
        <a:p>
          <a:endParaRPr lang="ru-RU"/>
        </a:p>
      </dgm:t>
    </dgm:pt>
    <dgm:pt modelId="{164A11B1-3108-4578-A8FA-ACF322804495}" type="sibTrans" cxnId="{7A8BE819-2138-4CC9-9003-16FCF4661205}">
      <dgm:prSet/>
      <dgm:spPr/>
      <dgm:t>
        <a:bodyPr/>
        <a:lstStyle/>
        <a:p>
          <a:endParaRPr lang="ru-RU"/>
        </a:p>
      </dgm:t>
    </dgm:pt>
    <dgm:pt modelId="{21A98118-E98D-420D-B90C-E0D9C6D9ACBA}">
      <dgm:prSet phldrT="[Текст]" custT="1"/>
      <dgm:spPr/>
      <dgm:t>
        <a:bodyPr/>
        <a:lstStyle/>
        <a:p>
          <a:endParaRPr lang="ru-RU" sz="1400" dirty="0"/>
        </a:p>
      </dgm:t>
    </dgm:pt>
    <dgm:pt modelId="{3FF85209-52A4-4838-A954-5DCE830E4164}" type="parTrans" cxnId="{A3C0213D-26E6-40B0-945F-E0E517AA5F35}">
      <dgm:prSet/>
      <dgm:spPr/>
      <dgm:t>
        <a:bodyPr/>
        <a:lstStyle/>
        <a:p>
          <a:endParaRPr lang="ru-RU"/>
        </a:p>
      </dgm:t>
    </dgm:pt>
    <dgm:pt modelId="{D4C96F1E-5080-4FD5-BBDF-5391A0A996C0}" type="sibTrans" cxnId="{A3C0213D-26E6-40B0-945F-E0E517AA5F35}">
      <dgm:prSet/>
      <dgm:spPr/>
      <dgm:t>
        <a:bodyPr/>
        <a:lstStyle/>
        <a:p>
          <a:endParaRPr lang="ru-RU"/>
        </a:p>
      </dgm:t>
    </dgm:pt>
    <dgm:pt modelId="{A4B6E240-977D-4FD4-80AB-4DBA311B9530}">
      <dgm:prSet phldrT="[Текст]" custT="1"/>
      <dgm:spPr/>
      <dgm:t>
        <a:bodyPr/>
        <a:lstStyle/>
        <a:p>
          <a:r>
            <a:rPr lang="ru-RU" sz="1900" dirty="0" smtClean="0"/>
            <a:t>2017 р.</a:t>
          </a:r>
        </a:p>
        <a:p>
          <a:r>
            <a:rPr lang="ru-RU" sz="1400" dirty="0" smtClean="0">
              <a:solidFill>
                <a:schemeClr val="tx1"/>
              </a:solidFill>
            </a:rPr>
            <a:t>37 </a:t>
          </a:r>
          <a:r>
            <a:rPr lang="ru-RU" sz="1400" dirty="0" err="1" smtClean="0">
              <a:solidFill>
                <a:schemeClr val="tx1"/>
              </a:solidFill>
            </a:rPr>
            <a:t>заходів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B137CD96-01B9-4D24-83C1-B6B1D52EDAA3}" type="parTrans" cxnId="{FF3986A3-ED58-45A4-ADE3-A9383087D08D}">
      <dgm:prSet/>
      <dgm:spPr/>
      <dgm:t>
        <a:bodyPr/>
        <a:lstStyle/>
        <a:p>
          <a:endParaRPr lang="ru-RU"/>
        </a:p>
      </dgm:t>
    </dgm:pt>
    <dgm:pt modelId="{D49CA589-B49B-4E5D-ACBA-766F11B70E55}" type="sibTrans" cxnId="{FF3986A3-ED58-45A4-ADE3-A9383087D08D}">
      <dgm:prSet/>
      <dgm:spPr/>
      <dgm:t>
        <a:bodyPr/>
        <a:lstStyle/>
        <a:p>
          <a:endParaRPr lang="ru-RU"/>
        </a:p>
      </dgm:t>
    </dgm:pt>
    <dgm:pt modelId="{7DDACCA8-6DCA-4E1C-A01E-BCA51447CB4B}">
      <dgm:prSet phldrT="[Текст]" custT="1"/>
      <dgm:spPr/>
      <dgm:t>
        <a:bodyPr/>
        <a:lstStyle/>
        <a:p>
          <a:endParaRPr lang="ru-RU" sz="1400" dirty="0"/>
        </a:p>
      </dgm:t>
    </dgm:pt>
    <dgm:pt modelId="{B18F0904-FBF3-4082-A332-EB8A3ACEB9DE}" type="parTrans" cxnId="{B88FF64F-A5F8-45D3-B976-9175CF8B00B8}">
      <dgm:prSet/>
      <dgm:spPr/>
      <dgm:t>
        <a:bodyPr/>
        <a:lstStyle/>
        <a:p>
          <a:endParaRPr lang="ru-RU"/>
        </a:p>
      </dgm:t>
    </dgm:pt>
    <dgm:pt modelId="{4213E2C0-2ACD-427B-9011-496ACEC0CF17}" type="sibTrans" cxnId="{B88FF64F-A5F8-45D3-B976-9175CF8B00B8}">
      <dgm:prSet/>
      <dgm:spPr/>
      <dgm:t>
        <a:bodyPr/>
        <a:lstStyle/>
        <a:p>
          <a:endParaRPr lang="ru-RU"/>
        </a:p>
      </dgm:t>
    </dgm:pt>
    <dgm:pt modelId="{6FAFB88A-1020-488F-B0AA-E8554A1BA38A}">
      <dgm:prSet phldrT="[Текст]" custT="1"/>
      <dgm:spPr/>
      <dgm:t>
        <a:bodyPr/>
        <a:lstStyle/>
        <a:p>
          <a:r>
            <a:rPr lang="ru-RU" sz="2200" dirty="0" smtClean="0"/>
            <a:t>2018 р.</a:t>
          </a:r>
        </a:p>
        <a:p>
          <a:r>
            <a:rPr lang="ru-RU" sz="1400" dirty="0" smtClean="0">
              <a:solidFill>
                <a:schemeClr val="tx1"/>
              </a:solidFill>
            </a:rPr>
            <a:t>47 </a:t>
          </a:r>
          <a:r>
            <a:rPr lang="ru-RU" sz="1400" dirty="0" err="1" smtClean="0">
              <a:solidFill>
                <a:schemeClr val="tx1"/>
              </a:solidFill>
            </a:rPr>
            <a:t>заходів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BA3F4FE1-1B42-4565-A15F-BBC0088095C4}" type="parTrans" cxnId="{D7872459-E0C8-4B22-96A3-6E85F2BA0835}">
      <dgm:prSet/>
      <dgm:spPr/>
      <dgm:t>
        <a:bodyPr/>
        <a:lstStyle/>
        <a:p>
          <a:endParaRPr lang="ru-RU"/>
        </a:p>
      </dgm:t>
    </dgm:pt>
    <dgm:pt modelId="{CA8EAFAF-0F00-480A-84F5-0C55B0C4E227}" type="sibTrans" cxnId="{D7872459-E0C8-4B22-96A3-6E85F2BA0835}">
      <dgm:prSet/>
      <dgm:spPr/>
      <dgm:t>
        <a:bodyPr/>
        <a:lstStyle/>
        <a:p>
          <a:endParaRPr lang="ru-RU"/>
        </a:p>
      </dgm:t>
    </dgm:pt>
    <dgm:pt modelId="{AD4A0509-02B9-442D-800F-7B7F30524908}">
      <dgm:prSet custT="1"/>
      <dgm:spPr/>
      <dgm:t>
        <a:bodyPr/>
        <a:lstStyle/>
        <a:p>
          <a:endParaRPr lang="ru-RU" sz="1400" dirty="0"/>
        </a:p>
      </dgm:t>
    </dgm:pt>
    <dgm:pt modelId="{856CAA4B-8B38-4735-A707-E8F3A19C953B}" type="sibTrans" cxnId="{3452675B-C7D8-4CEB-A98F-73574CCEA78B}">
      <dgm:prSet/>
      <dgm:spPr/>
      <dgm:t>
        <a:bodyPr/>
        <a:lstStyle/>
        <a:p>
          <a:endParaRPr lang="ru-RU"/>
        </a:p>
      </dgm:t>
    </dgm:pt>
    <dgm:pt modelId="{97FCD851-517C-4340-8E34-103E423ACD60}" type="parTrans" cxnId="{3452675B-C7D8-4CEB-A98F-73574CCEA78B}">
      <dgm:prSet/>
      <dgm:spPr/>
      <dgm:t>
        <a:bodyPr/>
        <a:lstStyle/>
        <a:p>
          <a:endParaRPr lang="ru-RU"/>
        </a:p>
      </dgm:t>
    </dgm:pt>
    <dgm:pt modelId="{23B755C8-BD47-4552-A74E-40A7A02DC607}">
      <dgm:prSet custT="1"/>
      <dgm:spPr/>
      <dgm:t>
        <a:bodyPr/>
        <a:lstStyle/>
        <a:p>
          <a:endParaRPr lang="ru-RU" sz="1400" dirty="0"/>
        </a:p>
      </dgm:t>
    </dgm:pt>
    <dgm:pt modelId="{0011E097-2244-42A9-BDEB-D1DF581D2CA2}" type="sibTrans" cxnId="{3F3582EE-EAFF-481C-A4D7-866CF74852B0}">
      <dgm:prSet/>
      <dgm:spPr/>
      <dgm:t>
        <a:bodyPr/>
        <a:lstStyle/>
        <a:p>
          <a:endParaRPr lang="ru-RU"/>
        </a:p>
      </dgm:t>
    </dgm:pt>
    <dgm:pt modelId="{E7FE1A8F-7C6B-4A07-B67F-BE73F2C436BB}" type="parTrans" cxnId="{3F3582EE-EAFF-481C-A4D7-866CF74852B0}">
      <dgm:prSet/>
      <dgm:spPr/>
      <dgm:t>
        <a:bodyPr/>
        <a:lstStyle/>
        <a:p>
          <a:endParaRPr lang="ru-RU"/>
        </a:p>
      </dgm:t>
    </dgm:pt>
    <dgm:pt modelId="{444281D7-CEC5-4DC5-A544-FA5A1DECD6F0}" type="pres">
      <dgm:prSet presAssocID="{8F011223-4555-417B-A0C3-34137A87473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DA6B91-6013-434D-981A-06BE4FD85D11}" type="pres">
      <dgm:prSet presAssocID="{8F011223-4555-417B-A0C3-34137A874732}" presName="cycle" presStyleCnt="0"/>
      <dgm:spPr/>
    </dgm:pt>
    <dgm:pt modelId="{85FEB403-D185-431C-A358-192E3107C1AA}" type="pres">
      <dgm:prSet presAssocID="{8F011223-4555-417B-A0C3-34137A874732}" presName="centerShape" presStyleCnt="0"/>
      <dgm:spPr/>
    </dgm:pt>
    <dgm:pt modelId="{67F4A771-2797-4D9C-A2DA-52C648D3E5CC}" type="pres">
      <dgm:prSet presAssocID="{8F011223-4555-417B-A0C3-34137A874732}" presName="connSite" presStyleLbl="node1" presStyleIdx="0" presStyleCnt="4"/>
      <dgm:spPr/>
    </dgm:pt>
    <dgm:pt modelId="{3D1526DF-0F31-4496-8002-1BDDF9A67A7F}" type="pres">
      <dgm:prSet presAssocID="{8F011223-4555-417B-A0C3-34137A874732}" presName="visible" presStyleLbl="node1" presStyleIdx="0" presStyleCnt="4" custScaleX="110164" custScaleY="10502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A460936-38F4-48CC-9364-7B7B595D2E27}" type="pres">
      <dgm:prSet presAssocID="{A801A778-2251-4302-9F9E-2505D9AEA529}" presName="Name25" presStyleLbl="parChTrans1D1" presStyleIdx="0" presStyleCnt="3"/>
      <dgm:spPr/>
      <dgm:t>
        <a:bodyPr/>
        <a:lstStyle/>
        <a:p>
          <a:endParaRPr lang="ru-RU"/>
        </a:p>
      </dgm:t>
    </dgm:pt>
    <dgm:pt modelId="{3D77E150-D02C-43DE-A7B5-40C4A094D373}" type="pres">
      <dgm:prSet presAssocID="{B1E14A1D-CE5E-4DEA-9821-C21D465E19FC}" presName="node" presStyleCnt="0"/>
      <dgm:spPr/>
    </dgm:pt>
    <dgm:pt modelId="{D4A9AC8E-7F90-4EC6-852E-A2DD3B644A42}" type="pres">
      <dgm:prSet presAssocID="{B1E14A1D-CE5E-4DEA-9821-C21D465E19FC}" presName="parentNode" presStyleLbl="node1" presStyleIdx="1" presStyleCnt="4" custScaleX="87261" custScaleY="874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78FD9A-CAE6-45AF-8C9C-7D0A95373132}" type="pres">
      <dgm:prSet presAssocID="{B1E14A1D-CE5E-4DEA-9821-C21D465E19FC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6E141-987A-4C0B-AB48-4EB09C943614}" type="pres">
      <dgm:prSet presAssocID="{B137CD96-01B9-4D24-83C1-B6B1D52EDAA3}" presName="Name25" presStyleLbl="parChTrans1D1" presStyleIdx="1" presStyleCnt="3"/>
      <dgm:spPr/>
      <dgm:t>
        <a:bodyPr/>
        <a:lstStyle/>
        <a:p>
          <a:endParaRPr lang="ru-RU"/>
        </a:p>
      </dgm:t>
    </dgm:pt>
    <dgm:pt modelId="{0F75FA88-CD39-4FBE-9660-50A4D3531B29}" type="pres">
      <dgm:prSet presAssocID="{A4B6E240-977D-4FD4-80AB-4DBA311B9530}" presName="node" presStyleCnt="0"/>
      <dgm:spPr/>
    </dgm:pt>
    <dgm:pt modelId="{D40A8CDE-E4F0-4CA9-9235-D96EC472EF8C}" type="pres">
      <dgm:prSet presAssocID="{A4B6E240-977D-4FD4-80AB-4DBA311B9530}" presName="parentNode" presStyleLbl="node1" presStyleIdx="2" presStyleCnt="4" custScaleX="112513" custScaleY="111854" custLinFactNeighborX="-6638" custLinFactNeighborY="-21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B972D-BEE9-49F7-8B77-4EB0EF90A6D0}" type="pres">
      <dgm:prSet presAssocID="{A4B6E240-977D-4FD4-80AB-4DBA311B9530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C0F23-49F0-41CB-A6DF-2872D29F37BD}" type="pres">
      <dgm:prSet presAssocID="{BA3F4FE1-1B42-4565-A15F-BBC0088095C4}" presName="Name25" presStyleLbl="parChTrans1D1" presStyleIdx="2" presStyleCnt="3"/>
      <dgm:spPr/>
      <dgm:t>
        <a:bodyPr/>
        <a:lstStyle/>
        <a:p>
          <a:endParaRPr lang="ru-RU"/>
        </a:p>
      </dgm:t>
    </dgm:pt>
    <dgm:pt modelId="{A8355177-DE3D-4729-8059-E6FCED23CEE9}" type="pres">
      <dgm:prSet presAssocID="{6FAFB88A-1020-488F-B0AA-E8554A1BA38A}" presName="node" presStyleCnt="0"/>
      <dgm:spPr/>
    </dgm:pt>
    <dgm:pt modelId="{672EC2DE-13EA-4D1B-B8A9-1030B5BEF303}" type="pres">
      <dgm:prSet presAssocID="{6FAFB88A-1020-488F-B0AA-E8554A1BA38A}" presName="parentNode" presStyleLbl="node1" presStyleIdx="3" presStyleCnt="4" custScaleX="138965" custScaleY="1265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4C6FC-DFFD-4748-BDEC-D4F965A63C2D}" type="pres">
      <dgm:prSet presAssocID="{6FAFB88A-1020-488F-B0AA-E8554A1BA38A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01D08-3F96-4990-9D2A-88D89FB6D254}" type="presOf" srcId="{23B755C8-BD47-4552-A74E-40A7A02DC607}" destId="{D50B972D-BEE9-49F7-8B77-4EB0EF90A6D0}" srcOrd="0" destOrd="1" presId="urn:microsoft.com/office/officeart/2005/8/layout/radial2"/>
    <dgm:cxn modelId="{1FDF60E7-5AEB-4DEB-A385-D7FCC0965305}" type="presOf" srcId="{B137CD96-01B9-4D24-83C1-B6B1D52EDAA3}" destId="{23E6E141-987A-4C0B-AB48-4EB09C943614}" srcOrd="0" destOrd="0" presId="urn:microsoft.com/office/officeart/2005/8/layout/radial2"/>
    <dgm:cxn modelId="{16C9EF7A-EB38-49EF-A981-FC0F8A13E731}" type="presOf" srcId="{8F011223-4555-417B-A0C3-34137A874732}" destId="{444281D7-CEC5-4DC5-A544-FA5A1DECD6F0}" srcOrd="0" destOrd="0" presId="urn:microsoft.com/office/officeart/2005/8/layout/radial2"/>
    <dgm:cxn modelId="{D7872459-E0C8-4B22-96A3-6E85F2BA0835}" srcId="{8F011223-4555-417B-A0C3-34137A874732}" destId="{6FAFB88A-1020-488F-B0AA-E8554A1BA38A}" srcOrd="2" destOrd="0" parTransId="{BA3F4FE1-1B42-4565-A15F-BBC0088095C4}" sibTransId="{CA8EAFAF-0F00-480A-84F5-0C55B0C4E227}"/>
    <dgm:cxn modelId="{414B1E90-38C1-4642-B75E-1F9BA56473E2}" type="presOf" srcId="{7DDACCA8-6DCA-4E1C-A01E-BCA51447CB4B}" destId="{D50B972D-BEE9-49F7-8B77-4EB0EF90A6D0}" srcOrd="0" destOrd="0" presId="urn:microsoft.com/office/officeart/2005/8/layout/radial2"/>
    <dgm:cxn modelId="{FF3986A3-ED58-45A4-ADE3-A9383087D08D}" srcId="{8F011223-4555-417B-A0C3-34137A874732}" destId="{A4B6E240-977D-4FD4-80AB-4DBA311B9530}" srcOrd="1" destOrd="0" parTransId="{B137CD96-01B9-4D24-83C1-B6B1D52EDAA3}" sibTransId="{D49CA589-B49B-4E5D-ACBA-766F11B70E55}"/>
    <dgm:cxn modelId="{D550CE1F-66CC-4A2A-BFFD-AA77325375F6}" type="presOf" srcId="{B1E14A1D-CE5E-4DEA-9821-C21D465E19FC}" destId="{D4A9AC8E-7F90-4EC6-852E-A2DD3B644A42}" srcOrd="0" destOrd="0" presId="urn:microsoft.com/office/officeart/2005/8/layout/radial2"/>
    <dgm:cxn modelId="{3F3582EE-EAFF-481C-A4D7-866CF74852B0}" srcId="{A4B6E240-977D-4FD4-80AB-4DBA311B9530}" destId="{23B755C8-BD47-4552-A74E-40A7A02DC607}" srcOrd="1" destOrd="0" parTransId="{E7FE1A8F-7C6B-4A07-B67F-BE73F2C436BB}" sibTransId="{0011E097-2244-42A9-BDEB-D1DF581D2CA2}"/>
    <dgm:cxn modelId="{B82FE4DC-5383-442F-AB0F-C7A4BF5B43AF}" type="presOf" srcId="{A4B6E240-977D-4FD4-80AB-4DBA311B9530}" destId="{D40A8CDE-E4F0-4CA9-9235-D96EC472EF8C}" srcOrd="0" destOrd="0" presId="urn:microsoft.com/office/officeart/2005/8/layout/radial2"/>
    <dgm:cxn modelId="{EB9BC04B-87B5-4A47-8963-CC9C6509E714}" type="presOf" srcId="{21A98118-E98D-420D-B90C-E0D9C6D9ACBA}" destId="{1778FD9A-CAE6-45AF-8C9C-7D0A95373132}" srcOrd="0" destOrd="0" presId="urn:microsoft.com/office/officeart/2005/8/layout/radial2"/>
    <dgm:cxn modelId="{A3C0213D-26E6-40B0-945F-E0E517AA5F35}" srcId="{B1E14A1D-CE5E-4DEA-9821-C21D465E19FC}" destId="{21A98118-E98D-420D-B90C-E0D9C6D9ACBA}" srcOrd="0" destOrd="0" parTransId="{3FF85209-52A4-4838-A954-5DCE830E4164}" sibTransId="{D4C96F1E-5080-4FD5-BBDF-5391A0A996C0}"/>
    <dgm:cxn modelId="{B88FF64F-A5F8-45D3-B976-9175CF8B00B8}" srcId="{A4B6E240-977D-4FD4-80AB-4DBA311B9530}" destId="{7DDACCA8-6DCA-4E1C-A01E-BCA51447CB4B}" srcOrd="0" destOrd="0" parTransId="{B18F0904-FBF3-4082-A332-EB8A3ACEB9DE}" sibTransId="{4213E2C0-2ACD-427B-9011-496ACEC0CF17}"/>
    <dgm:cxn modelId="{B855D565-6F3A-4B1C-8B00-8F58372C6039}" type="presOf" srcId="{A801A778-2251-4302-9F9E-2505D9AEA529}" destId="{3A460936-38F4-48CC-9364-7B7B595D2E27}" srcOrd="0" destOrd="0" presId="urn:microsoft.com/office/officeart/2005/8/layout/radial2"/>
    <dgm:cxn modelId="{602C5B95-FB87-489D-AAA0-D62085A17243}" type="presOf" srcId="{BA3F4FE1-1B42-4565-A15F-BBC0088095C4}" destId="{5DAC0F23-49F0-41CB-A6DF-2872D29F37BD}" srcOrd="0" destOrd="0" presId="urn:microsoft.com/office/officeart/2005/8/layout/radial2"/>
    <dgm:cxn modelId="{3452675B-C7D8-4CEB-A98F-73574CCEA78B}" srcId="{A4B6E240-977D-4FD4-80AB-4DBA311B9530}" destId="{AD4A0509-02B9-442D-800F-7B7F30524908}" srcOrd="2" destOrd="0" parTransId="{97FCD851-517C-4340-8E34-103E423ACD60}" sibTransId="{856CAA4B-8B38-4735-A707-E8F3A19C953B}"/>
    <dgm:cxn modelId="{7A8BE819-2138-4CC9-9003-16FCF4661205}" srcId="{8F011223-4555-417B-A0C3-34137A874732}" destId="{B1E14A1D-CE5E-4DEA-9821-C21D465E19FC}" srcOrd="0" destOrd="0" parTransId="{A801A778-2251-4302-9F9E-2505D9AEA529}" sibTransId="{164A11B1-3108-4578-A8FA-ACF322804495}"/>
    <dgm:cxn modelId="{9F86B832-D6C1-4AC8-A34E-E1C683352259}" type="presOf" srcId="{6FAFB88A-1020-488F-B0AA-E8554A1BA38A}" destId="{672EC2DE-13EA-4D1B-B8A9-1030B5BEF303}" srcOrd="0" destOrd="0" presId="urn:microsoft.com/office/officeart/2005/8/layout/radial2"/>
    <dgm:cxn modelId="{30D32192-4B6D-4373-A427-00F4E2BA4BAB}" type="presOf" srcId="{AD4A0509-02B9-442D-800F-7B7F30524908}" destId="{D50B972D-BEE9-49F7-8B77-4EB0EF90A6D0}" srcOrd="0" destOrd="2" presId="urn:microsoft.com/office/officeart/2005/8/layout/radial2"/>
    <dgm:cxn modelId="{DA996EEF-246D-486F-AED2-200ACF6FDFE7}" type="presParOf" srcId="{444281D7-CEC5-4DC5-A544-FA5A1DECD6F0}" destId="{C6DA6B91-6013-434D-981A-06BE4FD85D11}" srcOrd="0" destOrd="0" presId="urn:microsoft.com/office/officeart/2005/8/layout/radial2"/>
    <dgm:cxn modelId="{96748A2A-4035-44DA-A25E-E8853FA41F88}" type="presParOf" srcId="{C6DA6B91-6013-434D-981A-06BE4FD85D11}" destId="{85FEB403-D185-431C-A358-192E3107C1AA}" srcOrd="0" destOrd="0" presId="urn:microsoft.com/office/officeart/2005/8/layout/radial2"/>
    <dgm:cxn modelId="{B1DC8941-5FB6-46BA-AF35-612372C8B114}" type="presParOf" srcId="{85FEB403-D185-431C-A358-192E3107C1AA}" destId="{67F4A771-2797-4D9C-A2DA-52C648D3E5CC}" srcOrd="0" destOrd="0" presId="urn:microsoft.com/office/officeart/2005/8/layout/radial2"/>
    <dgm:cxn modelId="{BDBA74D4-C2C9-4D39-938E-B9D861ECC47E}" type="presParOf" srcId="{85FEB403-D185-431C-A358-192E3107C1AA}" destId="{3D1526DF-0F31-4496-8002-1BDDF9A67A7F}" srcOrd="1" destOrd="0" presId="urn:microsoft.com/office/officeart/2005/8/layout/radial2"/>
    <dgm:cxn modelId="{03449198-CC1A-4D50-96F6-68BFB652AE6D}" type="presParOf" srcId="{C6DA6B91-6013-434D-981A-06BE4FD85D11}" destId="{3A460936-38F4-48CC-9364-7B7B595D2E27}" srcOrd="1" destOrd="0" presId="urn:microsoft.com/office/officeart/2005/8/layout/radial2"/>
    <dgm:cxn modelId="{69B81B11-7E46-4735-808E-EADE1BDE1A5B}" type="presParOf" srcId="{C6DA6B91-6013-434D-981A-06BE4FD85D11}" destId="{3D77E150-D02C-43DE-A7B5-40C4A094D373}" srcOrd="2" destOrd="0" presId="urn:microsoft.com/office/officeart/2005/8/layout/radial2"/>
    <dgm:cxn modelId="{83517BFC-572C-4895-A5EC-AE02CEA817F8}" type="presParOf" srcId="{3D77E150-D02C-43DE-A7B5-40C4A094D373}" destId="{D4A9AC8E-7F90-4EC6-852E-A2DD3B644A42}" srcOrd="0" destOrd="0" presId="urn:microsoft.com/office/officeart/2005/8/layout/radial2"/>
    <dgm:cxn modelId="{7C4E4FD8-8E0B-4993-8428-86432DACDE77}" type="presParOf" srcId="{3D77E150-D02C-43DE-A7B5-40C4A094D373}" destId="{1778FD9A-CAE6-45AF-8C9C-7D0A95373132}" srcOrd="1" destOrd="0" presId="urn:microsoft.com/office/officeart/2005/8/layout/radial2"/>
    <dgm:cxn modelId="{D9CF05C1-B00F-47FF-A570-9943005A58FA}" type="presParOf" srcId="{C6DA6B91-6013-434D-981A-06BE4FD85D11}" destId="{23E6E141-987A-4C0B-AB48-4EB09C943614}" srcOrd="3" destOrd="0" presId="urn:microsoft.com/office/officeart/2005/8/layout/radial2"/>
    <dgm:cxn modelId="{74C0AB54-9496-435D-9E78-1334F139393E}" type="presParOf" srcId="{C6DA6B91-6013-434D-981A-06BE4FD85D11}" destId="{0F75FA88-CD39-4FBE-9660-50A4D3531B29}" srcOrd="4" destOrd="0" presId="urn:microsoft.com/office/officeart/2005/8/layout/radial2"/>
    <dgm:cxn modelId="{48E2AA4F-9E61-44CC-86DA-3D26BD9EFDD4}" type="presParOf" srcId="{0F75FA88-CD39-4FBE-9660-50A4D3531B29}" destId="{D40A8CDE-E4F0-4CA9-9235-D96EC472EF8C}" srcOrd="0" destOrd="0" presId="urn:microsoft.com/office/officeart/2005/8/layout/radial2"/>
    <dgm:cxn modelId="{7FFD22CF-3784-4961-8246-D9D8657ECBFC}" type="presParOf" srcId="{0F75FA88-CD39-4FBE-9660-50A4D3531B29}" destId="{D50B972D-BEE9-49F7-8B77-4EB0EF90A6D0}" srcOrd="1" destOrd="0" presId="urn:microsoft.com/office/officeart/2005/8/layout/radial2"/>
    <dgm:cxn modelId="{78A87D89-96C1-4161-92C9-3D9460D3E698}" type="presParOf" srcId="{C6DA6B91-6013-434D-981A-06BE4FD85D11}" destId="{5DAC0F23-49F0-41CB-A6DF-2872D29F37BD}" srcOrd="5" destOrd="0" presId="urn:microsoft.com/office/officeart/2005/8/layout/radial2"/>
    <dgm:cxn modelId="{3058209B-748C-4855-99C8-FA5EBDAFC1F3}" type="presParOf" srcId="{C6DA6B91-6013-434D-981A-06BE4FD85D11}" destId="{A8355177-DE3D-4729-8059-E6FCED23CEE9}" srcOrd="6" destOrd="0" presId="urn:microsoft.com/office/officeart/2005/8/layout/radial2"/>
    <dgm:cxn modelId="{2F1375CD-06DA-446E-96E4-418F74C7A2C9}" type="presParOf" srcId="{A8355177-DE3D-4729-8059-E6FCED23CEE9}" destId="{672EC2DE-13EA-4D1B-B8A9-1030B5BEF303}" srcOrd="0" destOrd="0" presId="urn:microsoft.com/office/officeart/2005/8/layout/radial2"/>
    <dgm:cxn modelId="{19EB9262-6D5D-4678-85ED-807E0A384B15}" type="presParOf" srcId="{A8355177-DE3D-4729-8059-E6FCED23CEE9}" destId="{E254C6FC-DFFD-4748-BDEC-D4F965A63C2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AC0F23-49F0-41CB-A6DF-2872D29F37BD}">
      <dsp:nvSpPr>
        <dsp:cNvPr id="0" name=""/>
        <dsp:cNvSpPr/>
      </dsp:nvSpPr>
      <dsp:spPr>
        <a:xfrm rot="2626336">
          <a:off x="2285876" y="2913116"/>
          <a:ext cx="397926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397926" y="276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6E141-987A-4C0B-AB48-4EB09C943614}">
      <dsp:nvSpPr>
        <dsp:cNvPr id="0" name=""/>
        <dsp:cNvSpPr/>
      </dsp:nvSpPr>
      <dsp:spPr>
        <a:xfrm rot="21552394">
          <a:off x="2341142" y="2047654"/>
          <a:ext cx="559879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559879" y="276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60936-38F4-48CC-9364-7B7B595D2E27}">
      <dsp:nvSpPr>
        <dsp:cNvPr id="0" name=""/>
        <dsp:cNvSpPr/>
      </dsp:nvSpPr>
      <dsp:spPr>
        <a:xfrm rot="19057675">
          <a:off x="2240516" y="1122652"/>
          <a:ext cx="770645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770645" y="2764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1526DF-0F31-4496-8002-1BDDF9A67A7F}">
      <dsp:nvSpPr>
        <dsp:cNvPr id="0" name=""/>
        <dsp:cNvSpPr/>
      </dsp:nvSpPr>
      <dsp:spPr>
        <a:xfrm>
          <a:off x="424003" y="971946"/>
          <a:ext cx="2344560" cy="22350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A9AC8E-7F90-4EC6-852E-A2DD3B644A42}">
      <dsp:nvSpPr>
        <dsp:cNvPr id="0" name=""/>
        <dsp:cNvSpPr/>
      </dsp:nvSpPr>
      <dsp:spPr>
        <a:xfrm>
          <a:off x="2765296" y="-43259"/>
          <a:ext cx="1114276" cy="111619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2016 р.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21 </a:t>
          </a:r>
          <a:r>
            <a:rPr lang="ru-RU" sz="1400" kern="1200" dirty="0" err="1" smtClean="0">
              <a:solidFill>
                <a:schemeClr val="tx1"/>
              </a:solidFill>
            </a:rPr>
            <a:t>захід</a:t>
          </a:r>
          <a:r>
            <a:rPr lang="ru-RU" sz="1400" kern="1200" dirty="0" smtClean="0">
              <a:solidFill>
                <a:schemeClr val="tx1"/>
              </a:solidFill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765296" y="-43259"/>
        <a:ext cx="1114276" cy="1116192"/>
      </dsp:txXfrm>
    </dsp:sp>
    <dsp:sp modelId="{1778FD9A-CAE6-45AF-8C9C-7D0A95373132}">
      <dsp:nvSpPr>
        <dsp:cNvPr id="0" name=""/>
        <dsp:cNvSpPr/>
      </dsp:nvSpPr>
      <dsp:spPr>
        <a:xfrm>
          <a:off x="4210606" y="-43259"/>
          <a:ext cx="1671415" cy="1116192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4210606" y="-43259"/>
        <a:ext cx="1671415" cy="1116192"/>
      </dsp:txXfrm>
    </dsp:sp>
    <dsp:sp modelId="{D40A8CDE-E4F0-4CA9-9235-D96EC472EF8C}">
      <dsp:nvSpPr>
        <dsp:cNvPr id="0" name=""/>
        <dsp:cNvSpPr/>
      </dsp:nvSpPr>
      <dsp:spPr>
        <a:xfrm>
          <a:off x="2900925" y="1347313"/>
          <a:ext cx="1436731" cy="14283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2017 р.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37 </a:t>
          </a:r>
          <a:r>
            <a:rPr lang="ru-RU" sz="1400" kern="1200" dirty="0" err="1" smtClean="0">
              <a:solidFill>
                <a:schemeClr val="tx1"/>
              </a:solidFill>
            </a:rPr>
            <a:t>заходів</a:t>
          </a:r>
          <a:r>
            <a:rPr lang="ru-RU" sz="1400" kern="1200" dirty="0" smtClean="0">
              <a:solidFill>
                <a:schemeClr val="tx1"/>
              </a:solidFill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900925" y="1347313"/>
        <a:ext cx="1436731" cy="1428316"/>
      </dsp:txXfrm>
    </dsp:sp>
    <dsp:sp modelId="{D50B972D-BEE9-49F7-8B77-4EB0EF90A6D0}">
      <dsp:nvSpPr>
        <dsp:cNvPr id="0" name=""/>
        <dsp:cNvSpPr/>
      </dsp:nvSpPr>
      <dsp:spPr>
        <a:xfrm>
          <a:off x="4265621" y="1347313"/>
          <a:ext cx="2155097" cy="142831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4265621" y="1347313"/>
        <a:ext cx="2155097" cy="1428316"/>
      </dsp:txXfrm>
    </dsp:sp>
    <dsp:sp modelId="{672EC2DE-13EA-4D1B-B8A9-1030B5BEF303}">
      <dsp:nvSpPr>
        <dsp:cNvPr id="0" name=""/>
        <dsp:cNvSpPr/>
      </dsp:nvSpPr>
      <dsp:spPr>
        <a:xfrm>
          <a:off x="2352651" y="2855863"/>
          <a:ext cx="1774509" cy="16165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2018 р.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47 </a:t>
          </a:r>
          <a:r>
            <a:rPr lang="ru-RU" sz="1400" kern="1200" dirty="0" err="1" smtClean="0">
              <a:solidFill>
                <a:schemeClr val="tx1"/>
              </a:solidFill>
            </a:rPr>
            <a:t>заходів</a:t>
          </a:r>
          <a:r>
            <a:rPr lang="ru-RU" sz="1400" kern="1200" dirty="0" smtClean="0">
              <a:solidFill>
                <a:schemeClr val="tx1"/>
              </a:solidFill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352651" y="2855863"/>
        <a:ext cx="1774509" cy="1616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EA4EB-F47E-4D7B-9A11-7F79025A510B}" type="datetimeFigureOut">
              <a:rPr lang="ru-RU" smtClean="0"/>
              <a:pPr/>
              <a:t>08.07.2019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BC961-9EFD-41ED-B24D-1BD8ADD1B9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13BE-B0C9-47F4-BDED-86C3787A5560}" type="slidenum">
              <a:rPr lang="uk-UA" smtClean="0"/>
              <a:pPr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041295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C13BE-B0C9-47F4-BDED-86C3787A5560}" type="slidenum">
              <a:rPr lang="uk-UA" smtClean="0"/>
              <a:pPr/>
              <a:t>48</a:t>
            </a:fld>
            <a:endParaRPr lang="uk-UA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C961-9EFD-41ED-B24D-1BD8ADD1B9E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B4B5-2EAF-42BE-85AC-F83490CB6A07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0C76-9E72-4B75-A711-A396FC8595A9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F80D-FD1B-49B1-9569-5803C2AF145E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00E3-A391-44D3-A492-35472D955183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77900-DF42-484F-A5F1-0D788FC6794D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7BBC-9574-42B0-8869-AD571AF304A0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1644-0D5A-43F7-88A4-85997817032A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BCB6D-DF45-4299-AF04-9FE767CE8075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12D0-2486-4D0D-91A9-827CF432033E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9F047-7EAB-4118-976D-305987279873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E9EF4-8164-4844-8BFF-0E6AB2DFB14A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EA471-264C-4E4F-8B0E-6B91FE243F45}" type="datetime1">
              <a:rPr lang="ru-RU" smtClean="0"/>
              <a:pPr/>
              <a:t>08.07.2019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E754F-0924-4F03-A679-2A97759875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dsk.kievcity.gov.ua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1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diagramQuickStyle" Target="../diagrams/quickStyle1.xml"/><Relationship Id="rId2" Type="http://schemas.openxmlformats.org/officeDocument/2006/relationships/notesSlide" Target="../notesSlides/notesSlide14.xml"/><Relationship Id="rId16" Type="http://schemas.openxmlformats.org/officeDocument/2006/relationships/diagramLayout" Target="../diagrams/layou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19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https://www.ukrinform.ua/rubric-presshall/2459872-liga-cempioniv-uefa-so-kiiv-gotue-dla-kian-i-gostej-stolici.html" TargetMode="External"/><Relationship Id="rId3" Type="http://schemas.openxmlformats.org/officeDocument/2006/relationships/image" Target="../media/image3.jpeg"/><Relationship Id="rId21" Type="http://schemas.openxmlformats.org/officeDocument/2006/relationships/hyperlink" Target="http://dsk.kievcity.gov.ua/news/3490.html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hyperlink" Target="http://dsk.kievcity.gov.ua/news/2310.html" TargetMode="External"/><Relationship Id="rId25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6" Type="http://schemas.openxmlformats.org/officeDocument/2006/relationships/hyperlink" Target="http://dsk.kievcity.gov.ua/news/2258.html" TargetMode="External"/><Relationship Id="rId20" Type="http://schemas.openxmlformats.org/officeDocument/2006/relationships/hyperlink" Target="http://dsk.kievcity.gov.ua/news/3318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image" Target="../media/image43.jpeg"/><Relationship Id="rId5" Type="http://schemas.openxmlformats.org/officeDocument/2006/relationships/image" Target="../media/image21.png"/><Relationship Id="rId15" Type="http://schemas.openxmlformats.org/officeDocument/2006/relationships/hyperlink" Target="http://dsk.kievcity.gov.ua/news/2213.html" TargetMode="External"/><Relationship Id="rId23" Type="http://schemas.openxmlformats.org/officeDocument/2006/relationships/hyperlink" Target="http://dsk.kievcity.gov.ua/news/3693.html" TargetMode="External"/><Relationship Id="rId10" Type="http://schemas.openxmlformats.org/officeDocument/2006/relationships/image" Target="../media/image10.png"/><Relationship Id="rId19" Type="http://schemas.openxmlformats.org/officeDocument/2006/relationships/hyperlink" Target="https://www.ukrinform.ua/rubric-presshall/2469765-final-ligi-cempioniv-u-kievi-pidsumki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hyperlink" Target="https://www.ukrinform.ua/rubric-presshall/2467960-zrobleno-v-kievi-vidkritta-vistavkiprezentacii-promislovoi-produkcii-kiivskih-virobnikiv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http://dsk.kievcity.gov.ua/news/2118.html" TargetMode="External"/><Relationship Id="rId3" Type="http://schemas.openxmlformats.org/officeDocument/2006/relationships/image" Target="../media/image3.jpeg"/><Relationship Id="rId21" Type="http://schemas.openxmlformats.org/officeDocument/2006/relationships/image" Target="../media/image45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hyperlink" Target="http://dsk.kievcity.gov.ua/news/2778.html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dsk.kyivcity.gov.ua/news/1836.html" TargetMode="External"/><Relationship Id="rId20" Type="http://schemas.openxmlformats.org/officeDocument/2006/relationships/hyperlink" Target="http://dsk.kievcity.gov.ua/news/353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hyperlink" Target="https://dsk.kyivcity.gov.ua/news/2094.html" TargetMode="External"/><Relationship Id="rId10" Type="http://schemas.openxmlformats.org/officeDocument/2006/relationships/image" Target="../media/image10.png"/><Relationship Id="rId19" Type="http://schemas.openxmlformats.org/officeDocument/2006/relationships/hyperlink" Target="http://dsk.kievcity.gov.ua/news/2710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http://dsk.kievcity.gov.ua/news/2522.html" TargetMode="External"/><Relationship Id="rId3" Type="http://schemas.openxmlformats.org/officeDocument/2006/relationships/image" Target="../media/image3.jpeg"/><Relationship Id="rId21" Type="http://schemas.openxmlformats.org/officeDocument/2006/relationships/hyperlink" Target="http://dsk.kievcity.gov.ua/news/3022.html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hyperlink" Target="http://dsk.kievcity.gov.ua/news/2263.html" TargetMode="External"/><Relationship Id="rId2" Type="http://schemas.openxmlformats.org/officeDocument/2006/relationships/notesSlide" Target="../notesSlides/notesSlide17.xml"/><Relationship Id="rId16" Type="http://schemas.openxmlformats.org/officeDocument/2006/relationships/hyperlink" Target="http://dsk.kievcity.gov.ua/news/2206.html" TargetMode="External"/><Relationship Id="rId20" Type="http://schemas.openxmlformats.org/officeDocument/2006/relationships/hyperlink" Target="http://dsk.kievcity.gov.ua/news/288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image" Target="../media/image49.jpeg"/><Relationship Id="rId5" Type="http://schemas.openxmlformats.org/officeDocument/2006/relationships/image" Target="../media/image21.png"/><Relationship Id="rId15" Type="http://schemas.openxmlformats.org/officeDocument/2006/relationships/hyperlink" Target="http://don.kievcity.gov.ua/news/5583.html" TargetMode="External"/><Relationship Id="rId23" Type="http://schemas.openxmlformats.org/officeDocument/2006/relationships/image" Target="../media/image48.jpeg"/><Relationship Id="rId10" Type="http://schemas.openxmlformats.org/officeDocument/2006/relationships/image" Target="../media/image10.png"/><Relationship Id="rId19" Type="http://schemas.openxmlformats.org/officeDocument/2006/relationships/hyperlink" Target="http://dsk.kievcity.gov.ua/news/2565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http://dsk.kievcity.gov.ua/news/3730.html" TargetMode="External"/><Relationship Id="rId3" Type="http://schemas.openxmlformats.org/officeDocument/2006/relationships/image" Target="../media/image3.jpeg"/><Relationship Id="rId21" Type="http://schemas.openxmlformats.org/officeDocument/2006/relationships/image" Target="../media/image52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hyperlink" Target="http://dsk.kievcity.gov.ua/news/3655.html" TargetMode="External"/><Relationship Id="rId2" Type="http://schemas.openxmlformats.org/officeDocument/2006/relationships/notesSlide" Target="../notesSlides/notesSlide18.xml"/><Relationship Id="rId16" Type="http://schemas.openxmlformats.org/officeDocument/2006/relationships/hyperlink" Target="http://dsk.kievcity.gov.ua/news/3632.html" TargetMode="External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hyperlink" Target="http://dsk.kievcity.gov.ua/news/3237.html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5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54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www.ukrinform.ua/rubric-presshall/2262977-informacijna-kampania-vidkrij-evropu-pro-persi-rezultati-i-mozlivosti-efektivnoi-spivpraci-organiv-derzvladi-ta-miscevogo-samovraduvanna-z-ngo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hyperlink" Target="http://dsk.kievcity.gov.ua/news/1836.html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5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1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https://dsk.kyivcity.gov.ua/content/kyiv-komfortnyy.html" TargetMode="External"/><Relationship Id="rId3" Type="http://schemas.openxmlformats.org/officeDocument/2006/relationships/image" Target="../media/image3.jpeg"/><Relationship Id="rId21" Type="http://schemas.openxmlformats.org/officeDocument/2006/relationships/hyperlink" Target="https://dsk.kyivcity.gov.ua/content/ukraine-eu.html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hyperlink" Target="https://dsk.kyivcity.gov.ua/content/kyyany-chytayut.html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9.jpeg"/><Relationship Id="rId20" Type="http://schemas.openxmlformats.org/officeDocument/2006/relationships/hyperlink" Target="https://dsk.kyivcity.gov.ua/content/ukraine-nato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58.jpeg"/><Relationship Id="rId23" Type="http://schemas.openxmlformats.org/officeDocument/2006/relationships/hyperlink" Target="https://dsk.kyivcity.gov.ua/content/pereymenuvannya-vulyc-dekomunizaciya.html" TargetMode="External"/><Relationship Id="rId10" Type="http://schemas.openxmlformats.org/officeDocument/2006/relationships/image" Target="../media/image10.png"/><Relationship Id="rId19" Type="http://schemas.openxmlformats.org/officeDocument/2006/relationships/hyperlink" Target="https://dsk.kyivcity.gov.ua/content/2017-rik-100richchya-ukrainskoi-revolyucii-1917-21-rokiv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hyperlink" Target="https://dsk.kyivcity.gov.ua/content/kyiv-ukrainomovnyy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https://www.youtube.com/?hl=uk&amp;gl=UA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60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openxmlformats.org/officeDocument/2006/relationships/hyperlink" Target="https://www.youtube.com/watch?time_continue=1&amp;v=YLb7Rdwzizg" TargetMode="External"/><Relationship Id="rId2" Type="http://schemas.openxmlformats.org/officeDocument/2006/relationships/notesSlide" Target="../notesSlides/notesSlide24.xml"/><Relationship Id="rId16" Type="http://schemas.openxmlformats.org/officeDocument/2006/relationships/hyperlink" Target="https://www.youtube.com/watch?v=qOglHK76p8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6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dsk.kyivcity.gov.ua/content/uroky-ukrainskoi-movy-vid-telekanalu-kyiv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18" Type="http://schemas.openxmlformats.org/officeDocument/2006/relationships/image" Target="../media/image69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www.youtube.com/watch?v=Gd2L_c1Tfm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67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18" Type="http://schemas.openxmlformats.org/officeDocument/2006/relationships/image" Target="../media/image72.jpe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www.youtube.com/watch?v=CRr4ee2RLkg&amp;list=PLxvqUFnFa82qZ-UKFvHVixrtQUc42qa2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70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echirniykiev.com.ua/data/archive/pdf/5c5d84385d05a.pdf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13" Type="http://schemas.openxmlformats.org/officeDocument/2006/relationships/image" Target="../media/image84.png"/><Relationship Id="rId3" Type="http://schemas.openxmlformats.org/officeDocument/2006/relationships/image" Target="../media/image3.jpe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hyperlink" Target="http://kmr.ligazakon.ua/SITE2/l_docki2.nsf/alldocWWW/E8E11BB0F2EC5FEBC2257FAB00687C75?OpenDocument%0d" TargetMode="Externa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6" Type="http://schemas.openxmlformats.org/officeDocument/2006/relationships/hyperlink" Target="https://dsk.kyivcity.gov.ua/content/kyiv-komfortny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8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88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86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1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89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9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90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94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6" Type="http://schemas.openxmlformats.org/officeDocument/2006/relationships/hyperlink" Target="https://dsk.kyivcity.gov.ua/content/ukraine-nato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9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6" Type="http://schemas.openxmlformats.org/officeDocument/2006/relationships/hyperlink" Target="https://dsk.kyivcity.gov.ua/content/pereymenuvannya-vulyc-dekomunizaciy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96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1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97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9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99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18" Type="http://schemas.openxmlformats.org/officeDocument/2006/relationships/image" Target="../media/image102.png"/><Relationship Id="rId26" Type="http://schemas.openxmlformats.org/officeDocument/2006/relationships/image" Target="../media/image110.png"/><Relationship Id="rId39" Type="http://schemas.openxmlformats.org/officeDocument/2006/relationships/hyperlink" Target="https://www.facebook.com/meriaua" TargetMode="External"/><Relationship Id="rId3" Type="http://schemas.openxmlformats.org/officeDocument/2006/relationships/image" Target="../media/image3.jpeg"/><Relationship Id="rId21" Type="http://schemas.openxmlformats.org/officeDocument/2006/relationships/image" Target="../media/image105.png"/><Relationship Id="rId34" Type="http://schemas.openxmlformats.org/officeDocument/2006/relationships/hyperlink" Target="https://www.facebook.com/maksym.siryk/about?lst=100023846710968:100002488757538:1517828671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openxmlformats.org/officeDocument/2006/relationships/image" Target="../media/image101.png"/><Relationship Id="rId25" Type="http://schemas.openxmlformats.org/officeDocument/2006/relationships/image" Target="../media/image109.png"/><Relationship Id="rId33" Type="http://schemas.openxmlformats.org/officeDocument/2006/relationships/hyperlink" Target="https://www.facebook.com/profile.php?id=100023812429043" TargetMode="External"/><Relationship Id="rId38" Type="http://schemas.openxmlformats.org/officeDocument/2006/relationships/hyperlink" Target="https://www.facebook.com/profile.php?id=100002539301566" TargetMode="External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29" Type="http://schemas.openxmlformats.org/officeDocument/2006/relationships/hyperlink" Target="https://www.facebook.com/dsk.kievcity.gov.ua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24" Type="http://schemas.openxmlformats.org/officeDocument/2006/relationships/image" Target="../media/image108.png"/><Relationship Id="rId32" Type="http://schemas.openxmlformats.org/officeDocument/2006/relationships/image" Target="../media/image111.png"/><Relationship Id="rId37" Type="http://schemas.openxmlformats.org/officeDocument/2006/relationships/hyperlink" Target="https://www.facebook.com/victoria.mukha.5" TargetMode="External"/><Relationship Id="rId5" Type="http://schemas.openxmlformats.org/officeDocument/2006/relationships/hyperlink" Target="https://dsk.kyivcity.gov.ua/content/vydavnycha-rada.html" TargetMode="External"/><Relationship Id="rId15" Type="http://schemas.openxmlformats.org/officeDocument/2006/relationships/image" Target="../media/image14.png"/><Relationship Id="rId23" Type="http://schemas.openxmlformats.org/officeDocument/2006/relationships/image" Target="../media/image107.png"/><Relationship Id="rId28" Type="http://schemas.openxmlformats.org/officeDocument/2006/relationships/hyperlink" Target="https://www.facebook.com/kuxaruk" TargetMode="External"/><Relationship Id="rId36" Type="http://schemas.openxmlformats.org/officeDocument/2006/relationships/hyperlink" Target="https://www.facebook.com/%D0%91%D1%83%D0%B4%D0%B8%D0%BD%D0%BE%D0%BA-%D0%BF%D0%B8%D1%81%D1%8C%D0%BC%D0%B5%D0%BD%D0%BD%D0%B8%D0%BA%D1%96%D0%B2-285509298293519/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03.png"/><Relationship Id="rId31" Type="http://schemas.openxmlformats.org/officeDocument/2006/relationships/hyperlink" Target="https://www.facebook.com/rombib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06.png"/><Relationship Id="rId27" Type="http://schemas.openxmlformats.org/officeDocument/2006/relationships/hyperlink" Target="https://www.facebook.com/masha.belyaeva.1" TargetMode="External"/><Relationship Id="rId30" Type="http://schemas.openxmlformats.org/officeDocument/2006/relationships/hyperlink" Target="https://www.facebook.com/olga.pogynaiko" TargetMode="External"/><Relationship Id="rId35" Type="http://schemas.openxmlformats.org/officeDocument/2006/relationships/hyperlink" Target="https://www.facebook.com/tlogush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18" Type="http://schemas.openxmlformats.org/officeDocument/2006/relationships/image" Target="../media/image114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6" Type="http://schemas.openxmlformats.org/officeDocument/2006/relationships/hyperlink" Target="https://dsk.kyivcity.gov.ua/content/perelik-knyg-kyiv-informaciynyy-2016-201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15.png"/><Relationship Id="rId4" Type="http://schemas.openxmlformats.org/officeDocument/2006/relationships/image" Target="../media/image11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1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dsk.kievcity.gov.ua/" TargetMode="External"/><Relationship Id="rId13" Type="http://schemas.openxmlformats.org/officeDocument/2006/relationships/hyperlink" Target="https://www.facebook.com/kyivtv/" TargetMode="External"/><Relationship Id="rId18" Type="http://schemas.openxmlformats.org/officeDocument/2006/relationships/hyperlink" Target="http://www.kreschatic.kiev.ua/ua/5064/rubs/arc.html" TargetMode="External"/><Relationship Id="rId3" Type="http://schemas.openxmlformats.org/officeDocument/2006/relationships/image" Target="../media/image116.jpeg"/><Relationship Id="rId21" Type="http://schemas.openxmlformats.org/officeDocument/2006/relationships/hyperlink" Target="https://telegram.me/vichirniykyiv" TargetMode="External"/><Relationship Id="rId7" Type="http://schemas.openxmlformats.org/officeDocument/2006/relationships/hyperlink" Target="http://dsk.kievcity.gov.ua/" TargetMode="External"/><Relationship Id="rId12" Type="http://schemas.openxmlformats.org/officeDocument/2006/relationships/hyperlink" Target="https://kievtv.com.ua/onlain" TargetMode="External"/><Relationship Id="rId17" Type="http://schemas.openxmlformats.org/officeDocument/2006/relationships/hyperlink" Target="https://www.facebook.com/radiokyiv" TargetMode="External"/><Relationship Id="rId2" Type="http://schemas.openxmlformats.org/officeDocument/2006/relationships/notesSlide" Target="../notesSlides/notesSlide45.xml"/><Relationship Id="rId16" Type="http://schemas.openxmlformats.org/officeDocument/2006/relationships/hyperlink" Target="http://radio.kiev.fm/player" TargetMode="External"/><Relationship Id="rId20" Type="http://schemas.openxmlformats.org/officeDocument/2006/relationships/hyperlink" Target="https://www.facebook.com/vechirkanov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hyperlink" Target="https://www.facebook.com/groups/public.budget.Kyiv.SPILNO/?ref=group_browse_new" TargetMode="External"/><Relationship Id="rId24" Type="http://schemas.openxmlformats.org/officeDocument/2006/relationships/hyperlink" Target="https://www.youtube.com/channel/UC93rP-P3nt8EMVNXx-wuCaw" TargetMode="External"/><Relationship Id="rId5" Type="http://schemas.openxmlformats.org/officeDocument/2006/relationships/image" Target="../media/image118.jpeg"/><Relationship Id="rId15" Type="http://schemas.openxmlformats.org/officeDocument/2006/relationships/hyperlink" Target="https://www.kievtv.com.ua/" TargetMode="External"/><Relationship Id="rId23" Type="http://schemas.openxmlformats.org/officeDocument/2006/relationships/hyperlink" Target="https://www.youtube.com/channel/UCH1khRA7cFVKUNYdgwQJ5BQ" TargetMode="External"/><Relationship Id="rId10" Type="http://schemas.openxmlformats.org/officeDocument/2006/relationships/hyperlink" Target="http://dsk.kievcity.gov.ua/news/3037.html" TargetMode="External"/><Relationship Id="rId19" Type="http://schemas.openxmlformats.org/officeDocument/2006/relationships/hyperlink" Target="https://vechirniykiev.com.ua/archive" TargetMode="External"/><Relationship Id="rId4" Type="http://schemas.openxmlformats.org/officeDocument/2006/relationships/image" Target="../media/image117.jpeg"/><Relationship Id="rId9" Type="http://schemas.openxmlformats.org/officeDocument/2006/relationships/hyperlink" Target="https://www.facebook.com/kyiv.ukr.mova/" TargetMode="External"/><Relationship Id="rId14" Type="http://schemas.openxmlformats.org/officeDocument/2006/relationships/hyperlink" Target="https://www.instagram.com/vechirniy_kyiv/" TargetMode="External"/><Relationship Id="rId22" Type="http://schemas.openxmlformats.org/officeDocument/2006/relationships/hyperlink" Target="https://www.youtube.com/user/kievchannel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12" Type="http://schemas.openxmlformats.org/officeDocument/2006/relationships/image" Target="../media/image10.png"/><Relationship Id="rId17" Type="http://schemas.openxmlformats.org/officeDocument/2006/relationships/image" Target="../media/image121.jpe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20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19.jpeg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18" Type="http://schemas.openxmlformats.org/officeDocument/2006/relationships/image" Target="../media/image125.jpe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openxmlformats.org/officeDocument/2006/relationships/image" Target="../media/image124.jpe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22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93rP-P3nt8EMVNXx-wuCaw?view_as=subscriber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www.facebook.com/kyiv.ukr.mova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dsk.kievcity.gov.ua/" TargetMode="Externa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http://project147937.tilda.ws/" TargetMode="External"/><Relationship Id="rId3" Type="http://schemas.openxmlformats.org/officeDocument/2006/relationships/image" Target="../media/image3.jpeg"/><Relationship Id="rId21" Type="http://schemas.openxmlformats.org/officeDocument/2006/relationships/hyperlink" Target="http://dsk.kievcity.gov.ua/content/500-reformacii.html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hyperlink" Target="http://dsk.kievcity.gov.ua/content/2017-rik-yaponii-v-ukraini.html" TargetMode="External"/><Relationship Id="rId2" Type="http://schemas.openxmlformats.org/officeDocument/2006/relationships/notesSlide" Target="../notesSlides/notesSlide49.xml"/><Relationship Id="rId16" Type="http://schemas.openxmlformats.org/officeDocument/2006/relationships/hyperlink" Target="http://dsk.kievcity.gov.ua/content/2017-rik-100richchya-ukrainskoi-revolyucii-1917-21-rokiv.html" TargetMode="External"/><Relationship Id="rId20" Type="http://schemas.openxmlformats.org/officeDocument/2006/relationships/hyperlink" Target="http://dsk.kievcity.gov.ua/content/golovni-pravyla-bezvizovogo-rezhymu-z-eu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hyperlink" Target="https://dsk.kyivcity.gov.ua/content/konkurs-proektiv-dlya-instytutiv-gromadyanskogo-suspilstva.html" TargetMode="External"/><Relationship Id="rId5" Type="http://schemas.openxmlformats.org/officeDocument/2006/relationships/image" Target="../media/image21.png"/><Relationship Id="rId15" Type="http://schemas.openxmlformats.org/officeDocument/2006/relationships/hyperlink" Target="http://dsk.kievcity.gov.ua/content/eurovision-2017.html" TargetMode="External"/><Relationship Id="rId23" Type="http://schemas.openxmlformats.org/officeDocument/2006/relationships/hyperlink" Target="http://dsk.kievcity.gov.ua/content/21-travnya-den-pamyati-zhertv-politychnyh-represiy.html" TargetMode="External"/><Relationship Id="rId10" Type="http://schemas.openxmlformats.org/officeDocument/2006/relationships/image" Target="../media/image10.png"/><Relationship Id="rId19" Type="http://schemas.openxmlformats.org/officeDocument/2006/relationships/hyperlink" Target="https://dsk.kyivcity.gov.ua/content/20-lyutogo-den-geroiv-nebesnoi-sotni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hyperlink" Target="http://dsk.kievcity.gov.ua/content/20-lyutogo-den-geroiv-nebesnoi-sotni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23.png"/><Relationship Id="rId3" Type="http://schemas.openxmlformats.org/officeDocument/2006/relationships/image" Target="../media/image22.png"/><Relationship Id="rId21" Type="http://schemas.openxmlformats.org/officeDocument/2006/relationships/image" Target="../media/image26.png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k.kyivcity.gov.ua/" TargetMode="External"/><Relationship Id="rId11" Type="http://schemas.openxmlformats.org/officeDocument/2006/relationships/image" Target="../media/image8.png"/><Relationship Id="rId24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8.png"/><Relationship Id="rId10" Type="http://schemas.openxmlformats.org/officeDocument/2006/relationships/image" Target="../media/image7.png"/><Relationship Id="rId19" Type="http://schemas.openxmlformats.org/officeDocument/2006/relationships/image" Target="../media/image24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1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https://www.facebook.com/groups/kyivschool/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hyperlink" Target="https://dsk.kyivcity.gov.ua/news/3834.html" TargetMode="External"/><Relationship Id="rId2" Type="http://schemas.openxmlformats.org/officeDocument/2006/relationships/notesSlide" Target="../notesSlides/notesSlide51.xml"/><Relationship Id="rId16" Type="http://schemas.openxmlformats.org/officeDocument/2006/relationships/hyperlink" Target="http://kmr.ligazakon.ua/SITE2/l_docki2.nsf/alldocWWW/9EFFBF344E6963FEC225839B006DFFAB?OpenDocumen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hyperlink" Target="https://dsk.kyivcity.gov.ua/content/centr-publichnoi-komunikacii-ta-informacii.html" TargetMode="External"/><Relationship Id="rId10" Type="http://schemas.openxmlformats.org/officeDocument/2006/relationships/image" Target="../media/image10.png"/><Relationship Id="rId19" Type="http://schemas.openxmlformats.org/officeDocument/2006/relationships/hyperlink" Target="https://dsk.kyivcity.gov.ua/content/mediamaterialy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31.png"/><Relationship Id="rId26" Type="http://schemas.openxmlformats.org/officeDocument/2006/relationships/image" Target="../media/image139.jpeg"/><Relationship Id="rId3" Type="http://schemas.openxmlformats.org/officeDocument/2006/relationships/image" Target="../media/image3.jpeg"/><Relationship Id="rId21" Type="http://schemas.openxmlformats.org/officeDocument/2006/relationships/image" Target="../media/image134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130.png"/><Relationship Id="rId25" Type="http://schemas.openxmlformats.org/officeDocument/2006/relationships/image" Target="../media/image138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129.jpe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24" Type="http://schemas.openxmlformats.org/officeDocument/2006/relationships/image" Target="../media/image137.png"/><Relationship Id="rId5" Type="http://schemas.openxmlformats.org/officeDocument/2006/relationships/image" Target="../media/image21.png"/><Relationship Id="rId15" Type="http://schemas.openxmlformats.org/officeDocument/2006/relationships/image" Target="../media/image128.jpeg"/><Relationship Id="rId23" Type="http://schemas.openxmlformats.org/officeDocument/2006/relationships/image" Target="../media/image136.png"/><Relationship Id="rId28" Type="http://schemas.openxmlformats.org/officeDocument/2006/relationships/image" Target="../media/image141.jpeg"/><Relationship Id="rId10" Type="http://schemas.openxmlformats.org/officeDocument/2006/relationships/image" Target="../media/image10.png"/><Relationship Id="rId19" Type="http://schemas.openxmlformats.org/officeDocument/2006/relationships/image" Target="../media/image132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35.png"/><Relationship Id="rId27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hyperlink" Target="http://kmr.ligazakon.ua/SITE2/l_docki2.nsf/alldocWWW/E8E11BB0F2EC5FEBC2257FAB00687C75?OpenDocument%0d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mr.ligazakon.ua/SITE2/l_docki2.nsf/alldocWWW/E8E11BB0F2EC5FEBC2257FAB00687C75?OpenDocument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26" Type="http://schemas.openxmlformats.org/officeDocument/2006/relationships/hyperlink" Target="http://changec.org/" TargetMode="External"/><Relationship Id="rId39" Type="http://schemas.openxmlformats.org/officeDocument/2006/relationships/image" Target="../media/image40.png"/><Relationship Id="rId3" Type="http://schemas.openxmlformats.org/officeDocument/2006/relationships/image" Target="../media/image3.jpeg"/><Relationship Id="rId21" Type="http://schemas.openxmlformats.org/officeDocument/2006/relationships/hyperlink" Target="https://www.facebook.com/serhiy.loboyko" TargetMode="External"/><Relationship Id="rId34" Type="http://schemas.openxmlformats.org/officeDocument/2006/relationships/image" Target="../media/image3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30.png"/><Relationship Id="rId25" Type="http://schemas.openxmlformats.org/officeDocument/2006/relationships/hyperlink" Target="https://www.facebook.com/aobodovych" TargetMode="External"/><Relationship Id="rId33" Type="http://schemas.openxmlformats.org/officeDocument/2006/relationships/hyperlink" Target="&#1053;&#1072;&#1090;&#1072;&#1083;&#1082;&#1072;%20&#1052;&#1072;&#1082;&#1086;&#1075;&#1086;&#1085;,%20&#1088;&#1072;&#1076;&#1085;&#1080;&#1094;&#1103;%20&#1085;&#1072;&#1095;&#1072;&#1083;&#1100;&#1085;&#1080;&#1082;&#1072;%20&#1050;&#1080;&#1111;&#1074;&#1089;&#1100;&#1082;&#1086;&#1075;&#1086;%20&#1084;&#1077;&#1090;&#1088;&#1086;&#1087;&#1086;&#1083;&#1110;&#1090;&#1077;&#1085;&#1091;" TargetMode="External"/><Relationship Id="rId38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20" Type="http://schemas.openxmlformats.org/officeDocument/2006/relationships/image" Target="../media/image33.png"/><Relationship Id="rId29" Type="http://schemas.openxmlformats.org/officeDocument/2006/relationships/hyperlink" Target="https://www.facebook.com/profile.php?id=10000845289635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9.png"/><Relationship Id="rId24" Type="http://schemas.openxmlformats.org/officeDocument/2006/relationships/hyperlink" Target="https://www.facebook.com/mip.gov.ua/" TargetMode="External"/><Relationship Id="rId32" Type="http://schemas.openxmlformats.org/officeDocument/2006/relationships/hyperlink" Target="https://www.facebook.com/viktoria.chelombitko" TargetMode="External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hyperlink" Target="https://www.facebook.com/profile.php?id=100001897710813" TargetMode="External"/><Relationship Id="rId28" Type="http://schemas.openxmlformats.org/officeDocument/2006/relationships/image" Target="../media/image34.jpeg"/><Relationship Id="rId36" Type="http://schemas.openxmlformats.org/officeDocument/2006/relationships/image" Target="../media/image37.png"/><Relationship Id="rId10" Type="http://schemas.openxmlformats.org/officeDocument/2006/relationships/image" Target="../media/image8.png"/><Relationship Id="rId19" Type="http://schemas.openxmlformats.org/officeDocument/2006/relationships/image" Target="../media/image32.png"/><Relationship Id="rId31" Type="http://schemas.openxmlformats.org/officeDocument/2006/relationships/hyperlink" Target="https://www.facebook.com/diana.popova.104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hyperlink" Target="https://www.facebook.com/ivetta.delikatnaya" TargetMode="External"/><Relationship Id="rId27" Type="http://schemas.openxmlformats.org/officeDocument/2006/relationships/hyperlink" Target="https://www.facebook.com/alina.frolova.355" TargetMode="External"/><Relationship Id="rId30" Type="http://schemas.openxmlformats.org/officeDocument/2006/relationships/hyperlink" Target="https://www.facebook.com/akconua" TargetMode="External"/><Relationship Id="rId35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sk.kyivcity.gov.ua/files/2019/6/25/1.pdf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dsk.kyivcity.gov.ua/files/2019/6/25/2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sk.kyivcity.gov.ua/files/2018/3/29/NATO.pdf" TargetMode="External"/><Relationship Id="rId5" Type="http://schemas.openxmlformats.org/officeDocument/2006/relationships/hyperlink" Target="https://dsk.kyivcity.gov.ua/news/1177.html" TargetMode="External"/><Relationship Id="rId4" Type="http://schemas.openxmlformats.org/officeDocument/2006/relationships/hyperlink" Target="https://dsk.kyivcity.gov.ua/files/2019/3/3/Doslidzhennya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openxmlformats.org/officeDocument/2006/relationships/image" Target="../media/image1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shutterstock_24179523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0"/>
            <a:ext cx="8532440" cy="6858000"/>
          </a:xfrm>
          <a:prstGeom prst="rect">
            <a:avLst/>
          </a:prstGeom>
          <a:effectLst/>
        </p:spPr>
      </p:pic>
      <p:sp>
        <p:nvSpPr>
          <p:cNvPr id="12" name="Заголовок 8"/>
          <p:cNvSpPr txBox="1"/>
          <p:nvPr/>
        </p:nvSpPr>
        <p:spPr>
          <a:xfrm>
            <a:off x="2643174" y="4000504"/>
            <a:ext cx="3143272" cy="720080"/>
          </a:xfrm>
          <a:prstGeom prst="rect">
            <a:avLst/>
          </a:prstGeom>
          <a:ln>
            <a:solidFill>
              <a:schemeClr val="bg1"/>
            </a:solidFill>
          </a:ln>
          <a:sp3d contourW="12700">
            <a:contourClr>
              <a:schemeClr val="bg1"/>
            </a:contourClr>
          </a:sp3d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uk-UA" sz="3600" b="1" dirty="0" smtClean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uk-UA" sz="3600" b="1" i="0" u="none" strike="noStrike" kern="1200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396028" y="1561922"/>
            <a:ext cx="6352830" cy="2731174"/>
          </a:xfrm>
          <a:effectLst>
            <a:outerShdw blurRad="50800" dist="50800" dir="11520000" algn="ctr" rotWithShape="0">
              <a:srgbClr val="000000">
                <a:alpha val="43137"/>
              </a:srgbClr>
            </a:outerShdw>
            <a:softEdge rad="0"/>
          </a:effectLst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uk-UA" sz="27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uk-UA" sz="27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uk-UA" sz="2700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uk-UA" sz="27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uk-UA" sz="2700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uk-UA" sz="27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uk-UA" sz="2700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uk-UA" sz="27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uk-UA" sz="2700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uk-UA" sz="27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uk-UA" sz="2700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altLang="uk-UA" sz="4900" dirty="0" smtClean="0">
                <a:solidFill>
                  <a:srgbClr val="FF0000"/>
                </a:solidFill>
                <a:effectLst>
                  <a:outerShdw blurRad="50800" dist="101600" dir="10800000" sx="108000" sy="108000" algn="ctr" rotWithShape="0">
                    <a:srgbClr val="000000">
                      <a:alpha val="7000"/>
                    </a:srgbClr>
                  </a:outerShdw>
                </a:effectLst>
                <a:latin typeface="Arial Black" panose="020B0A04020102020204" pitchFamily="34" charset="0"/>
              </a:rPr>
              <a:t>МЦП</a:t>
            </a:r>
            <a:r>
              <a:rPr lang="uk-UA" sz="2700" dirty="0" smtClean="0">
                <a:solidFill>
                  <a:srgbClr val="FF0000"/>
                </a:solidFill>
                <a:effectLst>
                  <a:outerShdw blurRad="50800" dist="101600" dir="10800000" sx="108000" sy="108000" algn="ctr" rotWithShape="0">
                    <a:srgbClr val="000000">
                      <a:alpha val="46000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uk-UA" sz="2700" dirty="0" smtClean="0">
                <a:solidFill>
                  <a:srgbClr val="FF0000"/>
                </a:solidFill>
                <a:effectLst>
                  <a:outerShdw blurRad="50800" dist="101600" dir="10800000" sx="108000" sy="108000" algn="ctr" rotWithShape="0">
                    <a:srgbClr val="000000">
                      <a:alpha val="46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uk-UA" sz="4400" b="1" dirty="0" smtClean="0">
                <a:solidFill>
                  <a:srgbClr val="FF0000"/>
                </a:solidFill>
                <a:effectLst>
                  <a:outerShdw blurRad="50800" dist="12700" dir="9960000" sx="102000" sy="102000" algn="ctr" rotWithShape="0">
                    <a:schemeClr val="tx1">
                      <a:lumMod val="50000"/>
                      <a:lumOff val="50000"/>
                      <a:alpha val="80000"/>
                    </a:schemeClr>
                  </a:outerShdw>
                </a:effectLst>
                <a:latin typeface="Alice" panose="00000500000000000000" pitchFamily="2" charset="-52"/>
              </a:rPr>
              <a:t>«</a:t>
            </a:r>
            <a:r>
              <a:rPr lang="uk-UA" sz="4400" dirty="0" smtClean="0">
                <a:solidFill>
                  <a:srgbClr val="FF0000"/>
                </a:solidFill>
                <a:effectLst>
                  <a:outerShdw blurRad="50800" dist="12700" dir="9960000" sx="102000" sy="102000" algn="ctr" rotWithShape="0">
                    <a:schemeClr val="tx1">
                      <a:lumMod val="50000"/>
                      <a:lumOff val="50000"/>
                      <a:alpha val="80000"/>
                    </a:schemeClr>
                  </a:outerShdw>
                </a:effectLst>
                <a:latin typeface="Alice" panose="00000500000000000000" pitchFamily="2" charset="-52"/>
              </a:rPr>
              <a:t>Київ  інформаційний</a:t>
            </a:r>
            <a:r>
              <a:rPr lang="uk-UA" sz="4400" b="1" dirty="0" smtClean="0">
                <a:solidFill>
                  <a:srgbClr val="FF0000"/>
                </a:solidFill>
                <a:effectLst>
                  <a:outerShdw blurRad="50800" dist="12700" dir="9960000" sx="102000" sy="102000" algn="ctr" rotWithShape="0">
                    <a:schemeClr val="tx1">
                      <a:lumMod val="50000"/>
                      <a:lumOff val="50000"/>
                      <a:alpha val="80000"/>
                    </a:schemeClr>
                  </a:outerShdw>
                </a:effectLst>
                <a:latin typeface="Alice" panose="00000500000000000000" pitchFamily="2" charset="-52"/>
              </a:rPr>
              <a:t>»</a:t>
            </a:r>
            <a:br>
              <a:rPr lang="uk-UA" sz="4400" b="1" dirty="0" smtClean="0">
                <a:solidFill>
                  <a:srgbClr val="FF0000"/>
                </a:solidFill>
                <a:effectLst>
                  <a:outerShdw blurRad="50800" dist="12700" dir="9960000" sx="102000" sy="102000" algn="ctr" rotWithShape="0">
                    <a:schemeClr val="tx1">
                      <a:lumMod val="50000"/>
                      <a:lumOff val="50000"/>
                      <a:alpha val="80000"/>
                    </a:schemeClr>
                  </a:outerShdw>
                </a:effectLst>
                <a:latin typeface="Alice" panose="00000500000000000000" pitchFamily="2" charset="-52"/>
              </a:rPr>
            </a:br>
            <a:r>
              <a:rPr lang="ru-RU" altLang="uk-UA" sz="4000" dirty="0" smtClean="0">
                <a:solidFill>
                  <a:srgbClr val="FF0000"/>
                </a:solidFill>
                <a:effectLst>
                  <a:outerShdw blurRad="50800" dist="12700" dir="9960000" sx="102000" sy="102000" algn="ctr" rotWithShape="0">
                    <a:schemeClr val="tx1">
                      <a:lumMod val="50000"/>
                      <a:lumOff val="50000"/>
                      <a:alpha val="80000"/>
                    </a:schemeClr>
                  </a:outerShdw>
                </a:effectLst>
                <a:latin typeface="Alice" panose="00000500000000000000" pitchFamily="2" charset="-52"/>
              </a:rPr>
              <a:t> </a:t>
            </a:r>
            <a:r>
              <a:rPr lang="ru-RU" altLang="uk-UA" sz="4900" dirty="0" smtClean="0">
                <a:solidFill>
                  <a:srgbClr val="FF0000"/>
                </a:solidFill>
                <a:effectLst>
                  <a:outerShdw blurRad="50800" dist="12700" dir="9960000" sx="102000" sy="102000" algn="ctr" rotWithShape="0">
                    <a:schemeClr val="tx1">
                      <a:lumMod val="50000"/>
                      <a:lumOff val="50000"/>
                      <a:alpha val="80000"/>
                    </a:schemeClr>
                  </a:outerShdw>
                </a:effectLst>
                <a:latin typeface="Alice" panose="00000500000000000000" pitchFamily="2" charset="-52"/>
              </a:rPr>
              <a:t>2016-2018</a:t>
            </a:r>
            <a:br>
              <a:rPr lang="ru-RU" altLang="uk-UA" sz="4900" dirty="0" smtClean="0">
                <a:solidFill>
                  <a:srgbClr val="FF0000"/>
                </a:solidFill>
                <a:effectLst>
                  <a:outerShdw blurRad="50800" dist="12700" dir="9960000" sx="102000" sy="102000" algn="ctr" rotWithShape="0">
                    <a:schemeClr val="tx1">
                      <a:lumMod val="50000"/>
                      <a:lumOff val="50000"/>
                      <a:alpha val="80000"/>
                    </a:schemeClr>
                  </a:outerShdw>
                </a:effectLst>
                <a:latin typeface="Alice" panose="00000500000000000000" pitchFamily="2" charset="-52"/>
              </a:rPr>
            </a:br>
            <a:r>
              <a:rPr lang="ru-RU" altLang="uk-UA" sz="4900" dirty="0" err="1" smtClean="0">
                <a:solidFill>
                  <a:srgbClr val="FF0000"/>
                </a:solidFill>
                <a:effectLst>
                  <a:outerShdw blurRad="50800" dist="12700" dir="9960000" sx="102000" sy="102000" algn="ctr" rotWithShape="0">
                    <a:schemeClr val="tx1">
                      <a:lumMod val="50000"/>
                      <a:lumOff val="50000"/>
                      <a:alpha val="80000"/>
                    </a:schemeClr>
                  </a:outerShdw>
                </a:effectLst>
                <a:latin typeface="Alice" panose="00000500000000000000" pitchFamily="2" charset="-52"/>
              </a:rPr>
              <a:t>творчий</a:t>
            </a:r>
            <a:r>
              <a:rPr lang="ru-RU" altLang="uk-UA" sz="4900" dirty="0" smtClean="0">
                <a:solidFill>
                  <a:srgbClr val="FF0000"/>
                </a:solidFill>
                <a:effectLst>
                  <a:outerShdw blurRad="50800" dist="12700" dir="9960000" sx="102000" sy="102000" algn="ctr" rotWithShape="0">
                    <a:schemeClr val="tx1">
                      <a:lumMod val="50000"/>
                      <a:lumOff val="50000"/>
                      <a:alpha val="80000"/>
                    </a:schemeClr>
                  </a:outerShdw>
                </a:effectLst>
                <a:latin typeface="Alice" panose="00000500000000000000" pitchFamily="2" charset="-52"/>
              </a:rPr>
              <a:t> </a:t>
            </a:r>
            <a:r>
              <a:rPr lang="ru-RU" altLang="uk-UA" sz="4900" dirty="0" err="1" smtClean="0">
                <a:solidFill>
                  <a:srgbClr val="FF0000"/>
                </a:solidFill>
                <a:effectLst>
                  <a:outerShdw blurRad="50800" dist="12700" dir="9960000" sx="102000" sy="102000" algn="ctr" rotWithShape="0">
                    <a:schemeClr val="tx1">
                      <a:lumMod val="50000"/>
                      <a:lumOff val="50000"/>
                      <a:alpha val="80000"/>
                    </a:schemeClr>
                  </a:outerShdw>
                </a:effectLst>
                <a:latin typeface="Alice" panose="00000500000000000000" pitchFamily="2" charset="-52"/>
              </a:rPr>
              <a:t>звіт</a:t>
            </a:r>
            <a:endParaRPr lang="ru-RU" altLang="uk-UA" sz="4900" dirty="0" smtClean="0">
              <a:solidFill>
                <a:srgbClr val="FF0000"/>
              </a:solidFill>
              <a:effectLst>
                <a:outerShdw blurRad="50800" dist="12700" dir="9960000" sx="102000" sy="102000" algn="ctr" rotWithShape="0">
                  <a:schemeClr val="tx1">
                    <a:lumMod val="50000"/>
                    <a:lumOff val="50000"/>
                    <a:alpha val="80000"/>
                  </a:schemeClr>
                </a:outerShdw>
              </a:effectLst>
              <a:latin typeface="Alice" panose="00000500000000000000" pitchFamily="2" charset="-52"/>
            </a:endParaRPr>
          </a:p>
        </p:txBody>
      </p:sp>
      <p:pic>
        <p:nvPicPr>
          <p:cNvPr id="5" name="Рисунок 4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97"/>
          <a:stretch>
            <a:fillRect/>
          </a:stretch>
        </p:blipFill>
        <p:spPr>
          <a:xfrm>
            <a:off x="4644008" y="5661248"/>
            <a:ext cx="4320480" cy="1037173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215900">
              <a:schemeClr val="bg1"/>
            </a:glow>
            <a:softEdge rad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hidden="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-99392"/>
            <a:ext cx="9144000" cy="617636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52"/>
            <a:ext cx="9144000" cy="6464401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89198"/>
            <a:ext cx="8589296" cy="1785950"/>
          </a:xfr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+mn-ea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  <a:sym typeface="+mn-ea"/>
              </a:rPr>
              <a:t>PROZORRO</a:t>
            </a:r>
            <a:r>
              <a:rPr lang="uk-UA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  <a:sym typeface="+mn-ea"/>
              </a:rPr>
              <a:t>-2016</a:t>
            </a:r>
            <a:endParaRPr lang="ru-RU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0" y="1052736"/>
          <a:ext cx="9144000" cy="6006335"/>
        </p:xfrm>
        <a:graphic>
          <a:graphicData uri="http://schemas.openxmlformats.org/drawingml/2006/table">
            <a:tbl>
              <a:tblPr lastRow="1" bandRow="1">
                <a:tableStyleId>{D27102A9-8310-4765-A935-A1911B00CA55}</a:tableStyleId>
              </a:tblPr>
              <a:tblGrid>
                <a:gridCol w="7308304"/>
                <a:gridCol w="1835696"/>
              </a:tblGrid>
              <a:tr h="5519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dirty="0" smtClean="0"/>
                        <a:t>   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Проведення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прес-конференцій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брифінгів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презентацій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«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круглих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столів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онлайн-конференцій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виставок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за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посередництвом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інформаційного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агенства</a:t>
                      </a:r>
                      <a:endParaRPr lang="uk-UA" sz="1600" b="0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lang="uk-UA" sz="2000" b="0" dirty="0" smtClean="0"/>
                        <a:t>,0 тис. </a:t>
                      </a:r>
                      <a:r>
                        <a:rPr lang="uk-UA" sz="2000" b="0" dirty="0" err="1" smtClean="0"/>
                        <a:t>грн</a:t>
                      </a:r>
                      <a:endParaRPr lang="uk-UA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19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600" dirty="0" smtClean="0"/>
                        <a:t>    </a:t>
                      </a:r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обирання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фактів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або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інформації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оригінальн</a:t>
                      </a:r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інформаційно-аналітичні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послуги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щодо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моніторингу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вітчизняних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інших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засобів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масової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інформації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телеканалів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радіоканалів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друкованих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видань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інформаційних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агентств,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соціальних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мереж,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блогів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Інтернет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видань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щодо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діяльності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виконавчого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органу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Київської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міської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ради (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Київської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міської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державної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адміністрації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та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її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посадових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осіб</a:t>
                      </a:r>
                      <a:endParaRPr lang="uk-UA" sz="16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103</a:t>
                      </a:r>
                      <a:r>
                        <a:rPr lang="uk-UA" sz="2000" b="0" dirty="0" smtClean="0"/>
                        <a:t>,9 тис. </a:t>
                      </a:r>
                      <a:r>
                        <a:rPr lang="uk-UA" sz="2000" b="0" dirty="0" err="1" smtClean="0"/>
                        <a:t>грн</a:t>
                      </a:r>
                      <a:endParaRPr lang="uk-UA" sz="2000" b="0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19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600" dirty="0" smtClean="0"/>
                        <a:t>   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Створення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тематичного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інформаційного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продукту у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популярних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загальноукраїнських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друкованих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ЗМІ – у 1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газеті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та 1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журналі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– за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наступними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напрямами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1.Популяризація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української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мови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формування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україномовного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середовища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столиці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2.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Популяризація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читання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серед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киян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3.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Інформування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про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міський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конкурс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короткої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прози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про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сучасний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Київ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киян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«Як тебе не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любити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…»</a:t>
                      </a:r>
                      <a:endParaRPr lang="uk-UA" sz="16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97</a:t>
                      </a:r>
                      <a:r>
                        <a:rPr lang="uk-UA" sz="2000" b="0" dirty="0" smtClean="0">
                          <a:latin typeface="+mn-lt"/>
                        </a:rPr>
                        <a:t>,5 тис</a:t>
                      </a:r>
                      <a:r>
                        <a:rPr lang="uk-UA" sz="2000" dirty="0" smtClean="0"/>
                        <a:t>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9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600" dirty="0" smtClean="0"/>
                        <a:t>    </a:t>
                      </a:r>
                      <a:r>
                        <a:rPr lang="uk-UA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Розробка фірмового стилю (бренд буку) до збірки художніх оповідань про сучасний Київ за результатами літературного конкурсу </a:t>
                      </a:r>
                      <a:endParaRPr lang="uk-UA" sz="16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9,2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37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600" dirty="0" smtClean="0"/>
                        <a:t>   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Послуги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друкування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книг.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Випуск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37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назв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книг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загальним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тиражем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15 920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примірників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uk-UA" sz="16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829,0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9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600" dirty="0" smtClean="0"/>
                        <a:t>   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Розміщення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суспільно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важливої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інформації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в тому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числі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про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перекриття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руху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під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час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новорічно-різдвяних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свят у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популярних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загальноукраїнських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друкованих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ЗМІ.</a:t>
                      </a:r>
                      <a:endParaRPr lang="uk-UA" sz="16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92,7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9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1223,3 тис. </a:t>
                      </a:r>
                      <a:r>
                        <a:rPr lang="uk-UA" sz="2000" b="1" dirty="0" err="1" smtClean="0"/>
                        <a:t>грн</a:t>
                      </a:r>
                      <a:endParaRPr lang="ru-RU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9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 b="1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 rotWithShape="1">
          <a:blip r:embed="rId8" cstate="print"/>
          <a:srcRect r="47988"/>
          <a:stretch>
            <a:fillRect/>
          </a:stretch>
        </p:blipFill>
        <p:spPr>
          <a:xfrm>
            <a:off x="8172400" y="4149080"/>
            <a:ext cx="943717" cy="2558578"/>
          </a:xfrm>
          <a:prstGeom prst="rect">
            <a:avLst/>
          </a:prstGeom>
        </p:spPr>
      </p:pic>
      <p:pic>
        <p:nvPicPr>
          <p:cNvPr id="12" name="Рисунок 11" hidden="1"/>
          <p:cNvPicPr>
            <a:picLocks noChangeAspect="1"/>
          </p:cNvPicPr>
          <p:nvPr/>
        </p:nvPicPr>
        <p:blipFill rotWithShape="1">
          <a:blip r:embed="rId9" cstate="print"/>
          <a:srcRect r="37265"/>
          <a:stretch>
            <a:fillRect/>
          </a:stretch>
        </p:blipFill>
        <p:spPr>
          <a:xfrm>
            <a:off x="125694" y="4015546"/>
            <a:ext cx="1277954" cy="2581806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10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1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2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3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4612" y="714356"/>
            <a:ext cx="2487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dirty="0"/>
          </a:p>
        </p:txBody>
      </p:sp>
      <p:graphicFrame>
        <p:nvGraphicFramePr>
          <p:cNvPr id="20" name="Таблица 19" hidden="1"/>
          <p:cNvGraphicFramePr>
            <a:graphicFrameLocks noGrp="1"/>
          </p:cNvGraphicFramePr>
          <p:nvPr/>
        </p:nvGraphicFramePr>
        <p:xfrm>
          <a:off x="179512" y="1268760"/>
          <a:ext cx="8927339" cy="55438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257394"/>
                <a:gridCol w="1669945"/>
              </a:tblGrid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Проведення прес-конференцій, брифінгів, презентацій, «круглих столів»,</a:t>
                      </a:r>
                      <a:r>
                        <a:rPr lang="en-US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uk-UA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онлайн-конференцій в ІА Укрінформ </a:t>
                      </a:r>
                      <a:endParaRPr lang="uk-UA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Книговидання, підтримка творчих спілок, столичних авторів, поширення суспільно-важливої інформації – 13 книг </a:t>
                      </a:r>
                      <a:r>
                        <a:rPr lang="uk-UA" sz="1400" b="1" dirty="0" err="1" smtClean="0"/>
                        <a:t>тиражем</a:t>
                      </a:r>
                      <a:r>
                        <a:rPr lang="uk-UA" sz="1400" b="1" dirty="0" smtClean="0"/>
                        <a:t> 4,5 тис прим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Моніторинг 120 засобів масової інформації 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59,7 грн</a:t>
                      </a:r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Виготовлення та поширення відеоролику «</a:t>
                      </a:r>
                      <a:r>
                        <a:rPr lang="uk-UA" sz="1400" b="1" dirty="0" err="1" smtClean="0"/>
                        <a:t>Дружи</a:t>
                      </a:r>
                      <a:r>
                        <a:rPr lang="uk-UA" sz="1400" b="1" dirty="0" smtClean="0"/>
                        <a:t> з мовою» у соціальних мережах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Програмне забезпечення Радіо Київ 98 ФМ 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5936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Виготовлення просвітницьких програм про героїв та видатних киян, чиї імена увічнено в назвах столичних вулиць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Виготовлення соціального ролику на підтримку інформаційної кампанії «Київ читає» (60 сек.+30 сек.+15 </a:t>
                      </a:r>
                      <a:r>
                        <a:rPr lang="uk-UA" sz="1400" b="1" dirty="0" err="1" smtClean="0"/>
                        <a:t>сек</a:t>
                      </a:r>
                      <a:r>
                        <a:rPr lang="uk-UA" sz="1400" b="1" dirty="0" smtClean="0"/>
                        <a:t>.)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Інформаційна кампанія в ефірі FM радіостанцій «Розвиток інфраструктури Києва –Поділ» - 2 радіостанції, 96 випусків, 1 957 280 слухачів у віці від 25 до 65 років 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err="1" smtClean="0"/>
                        <a:t>Постери</a:t>
                      </a:r>
                      <a:r>
                        <a:rPr lang="uk-UA" sz="1400" b="1" dirty="0" smtClean="0"/>
                        <a:t> про перекриття руху в місті Києві під час святкових заходів у друкованих ЗМ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Фотовиставка «Закохані в життя» («</a:t>
                      </a:r>
                      <a:r>
                        <a:rPr lang="uk-UA" sz="1400" b="1" dirty="0" err="1" smtClean="0"/>
                        <a:t>MuseforYouth</a:t>
                      </a:r>
                      <a:r>
                        <a:rPr lang="uk-UA" sz="1400" b="1" dirty="0" smtClean="0"/>
                        <a:t>»)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b="1" dirty="0" smtClean="0"/>
                        <a:t>40, 0 тис грн</a:t>
                      </a:r>
                      <a:r>
                        <a:rPr lang="en-US" sz="2000" b="1" dirty="0" smtClean="0"/>
                        <a:t>.</a:t>
                      </a:r>
                      <a:endParaRPr lang="ru-RU" sz="2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Візуальні комунікації на підтримку  </a:t>
                      </a:r>
                      <a:r>
                        <a:rPr lang="uk-UA" sz="1400" b="1" dirty="0" err="1" smtClean="0"/>
                        <a:t>інфокампаній</a:t>
                      </a:r>
                      <a:r>
                        <a:rPr lang="uk-UA" sz="1400" b="1" dirty="0" smtClean="0"/>
                        <a:t> (поліграфія)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786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Буклети про перейменовані вулиці загальним </a:t>
                      </a:r>
                      <a:r>
                        <a:rPr lang="uk-UA" sz="1400" b="1" dirty="0" err="1" smtClean="0"/>
                        <a:t>тиражем</a:t>
                      </a:r>
                      <a:r>
                        <a:rPr lang="uk-UA" sz="1400" b="1" dirty="0" smtClean="0"/>
                        <a:t> 1,1 тис прим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b="1" dirty="0" smtClean="0"/>
                        <a:t>35,0 тис грн</a:t>
                      </a:r>
                      <a:endParaRPr lang="ru-RU" sz="2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6" name="Овал 25"/>
          <p:cNvSpPr/>
          <p:nvPr/>
        </p:nvSpPr>
        <p:spPr>
          <a:xfrm>
            <a:off x="35496" y="112474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5496" y="170080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0" y="307181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0" y="557214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0" y="435769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0" y="492919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475040" y="6525344"/>
            <a:ext cx="2057400" cy="365125"/>
          </a:xfrm>
        </p:spPr>
        <p:txBody>
          <a:bodyPr/>
          <a:lstStyle/>
          <a:p>
            <a:fld id="{050E754F-0924-4F03-A679-2A97759875DB}" type="slidenum">
              <a:rPr lang="ru-RU" sz="1400" smtClean="0"/>
              <a:pPr/>
              <a:t>10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hidden="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-99392"/>
            <a:ext cx="9144000" cy="617636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52"/>
            <a:ext cx="9144000" cy="6464401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00090"/>
            <a:ext cx="8589296" cy="1785950"/>
          </a:xfr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+mn-ea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  <a:sym typeface="+mn-ea"/>
              </a:rPr>
              <a:t>PROZORRO</a:t>
            </a:r>
            <a:r>
              <a:rPr lang="uk-UA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  <a:sym typeface="+mn-ea"/>
              </a:rPr>
              <a:t>-2017</a:t>
            </a:r>
            <a:r>
              <a:rPr lang="uk-UA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/>
            </a:r>
            <a:br>
              <a:rPr lang="uk-UA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</a:br>
            <a:endParaRPr lang="ru-RU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0" y="1052736"/>
          <a:ext cx="9144000" cy="6046595"/>
        </p:xfrm>
        <a:graphic>
          <a:graphicData uri="http://schemas.openxmlformats.org/drawingml/2006/table">
            <a:tbl>
              <a:tblPr lastRow="1" bandRow="1">
                <a:tableStyleId>{D27102A9-8310-4765-A935-A1911B00CA55}</a:tableStyleId>
              </a:tblPr>
              <a:tblGrid>
                <a:gridCol w="7308304"/>
                <a:gridCol w="1835696"/>
              </a:tblGrid>
              <a:tr h="5519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500" b="0" dirty="0" smtClean="0"/>
                        <a:t>    </a:t>
                      </a:r>
                      <a:r>
                        <a:rPr lang="ru-RU" sz="1500" b="0" dirty="0" err="1" smtClean="0"/>
                        <a:t>Книговидання</a:t>
                      </a:r>
                      <a:r>
                        <a:rPr lang="ru-RU" sz="1500" b="0" dirty="0" smtClean="0"/>
                        <a:t>, </a:t>
                      </a:r>
                      <a:r>
                        <a:rPr lang="ru-RU" sz="1500" b="0" dirty="0" err="1" smtClean="0"/>
                        <a:t>підтримка</a:t>
                      </a:r>
                      <a:r>
                        <a:rPr lang="ru-RU" sz="1500" b="0" dirty="0" smtClean="0"/>
                        <a:t> </a:t>
                      </a:r>
                      <a:r>
                        <a:rPr lang="ru-RU" sz="1500" b="0" dirty="0" err="1" smtClean="0"/>
                        <a:t>творчих</a:t>
                      </a:r>
                      <a:r>
                        <a:rPr lang="ru-RU" sz="1500" b="0" dirty="0" smtClean="0"/>
                        <a:t> </a:t>
                      </a:r>
                      <a:r>
                        <a:rPr lang="ru-RU" sz="1500" b="0" dirty="0" err="1" smtClean="0"/>
                        <a:t>спілок</a:t>
                      </a:r>
                      <a:r>
                        <a:rPr lang="ru-RU" sz="1500" b="0" dirty="0" smtClean="0"/>
                        <a:t>, </a:t>
                      </a:r>
                      <a:r>
                        <a:rPr lang="ru-RU" sz="1500" b="0" dirty="0" err="1" smtClean="0"/>
                        <a:t>столичних</a:t>
                      </a:r>
                      <a:r>
                        <a:rPr lang="ru-RU" sz="1500" b="0" dirty="0" smtClean="0"/>
                        <a:t> </a:t>
                      </a:r>
                      <a:r>
                        <a:rPr lang="ru-RU" sz="1500" b="0" dirty="0" err="1" smtClean="0"/>
                        <a:t>авторів</a:t>
                      </a:r>
                      <a:r>
                        <a:rPr lang="ru-RU" sz="1500" b="0" dirty="0" smtClean="0"/>
                        <a:t>, </a:t>
                      </a:r>
                      <a:r>
                        <a:rPr lang="ru-RU" sz="1500" b="0" dirty="0" err="1" smtClean="0"/>
                        <a:t>поширення</a:t>
                      </a:r>
                      <a:r>
                        <a:rPr lang="ru-RU" sz="1500" b="0" dirty="0" smtClean="0"/>
                        <a:t> </a:t>
                      </a:r>
                      <a:r>
                        <a:rPr lang="ru-RU" sz="1500" b="0" dirty="0" err="1" smtClean="0"/>
                        <a:t>суспільно-важливої</a:t>
                      </a:r>
                      <a:r>
                        <a:rPr lang="ru-RU" sz="1500" b="0" dirty="0" smtClean="0"/>
                        <a:t> </a:t>
                      </a:r>
                      <a:r>
                        <a:rPr lang="ru-RU" sz="1500" b="0" dirty="0" err="1" smtClean="0"/>
                        <a:t>інформації</a:t>
                      </a:r>
                      <a:r>
                        <a:rPr lang="ru-RU" sz="1500" b="0" dirty="0" smtClean="0"/>
                        <a:t> – 13 книг </a:t>
                      </a:r>
                      <a:r>
                        <a:rPr lang="ru-RU" sz="1500" b="0" dirty="0" err="1" smtClean="0"/>
                        <a:t>тиражем</a:t>
                      </a:r>
                      <a:r>
                        <a:rPr lang="ru-RU" sz="1500" b="0" dirty="0" smtClean="0"/>
                        <a:t> 4,5 тис прим.</a:t>
                      </a:r>
                      <a:endParaRPr lang="uk-UA" sz="1500" b="0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549,0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19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    Проведення прес-конференцій, брифінгів, презентацій, «круглих столів»,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uk-UA" sz="1500" dirty="0" smtClean="0"/>
                        <a:t>онлайн-  конференцій в ІА Укрінформ 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199,5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19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    Інформаційна кампанія в ефірі FM радіостанцій «Розвиток інфраструктури Києва – Поділ» – 2 радіостанції, 96 випусків, 1 957 280 слухачів у віці від 25 до 65 років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198,8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9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    Виготовлення соціального ролику на підтримку інформаційної кампанії «Київ читає»</a:t>
                      </a:r>
                      <a:br>
                        <a:rPr lang="uk-UA" sz="1500" dirty="0" smtClean="0"/>
                      </a:br>
                      <a:r>
                        <a:rPr lang="uk-UA" sz="1500" dirty="0" smtClean="0"/>
                        <a:t>(60 сек. + 30 сек. + 15 сек.)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195,8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137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    Виготовлення 10 просвітницьких телепрограм про героїв та видатних киян, чиї імена увічнено у назвах столичних вулиць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171,0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9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    Поліграфічна продукція на підтримку  інформаційних кампаній (поліграфія)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161,7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9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    Виготовлення та поширення відеоролику «</a:t>
                      </a:r>
                      <a:r>
                        <a:rPr lang="uk-UA" sz="1500" dirty="0" err="1" smtClean="0"/>
                        <a:t>Дружи</a:t>
                      </a:r>
                      <a:r>
                        <a:rPr lang="uk-UA" sz="1500" dirty="0" smtClean="0"/>
                        <a:t> з мовою» у соціальних мережах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159,7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9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    Розміщення суспільно-важливої</a:t>
                      </a:r>
                      <a:r>
                        <a:rPr lang="uk-UA" sz="1500" baseline="0" dirty="0" smtClean="0"/>
                        <a:t> інформації під час </a:t>
                      </a:r>
                      <a:r>
                        <a:rPr lang="uk-UA" sz="1500" baseline="0" dirty="0" err="1" smtClean="0"/>
                        <a:t>новорічно-різдвняних</a:t>
                      </a:r>
                      <a:r>
                        <a:rPr lang="uk-UA" sz="1500" baseline="0" dirty="0" smtClean="0"/>
                        <a:t> свят</a:t>
                      </a:r>
                      <a:br>
                        <a:rPr lang="uk-UA" sz="1500" baseline="0" dirty="0" smtClean="0"/>
                      </a:br>
                      <a:r>
                        <a:rPr lang="uk-UA" sz="1500" dirty="0" smtClean="0"/>
                        <a:t>у друкованих ЗМІ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64,8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9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    Моніторинг засобів масової інформації </a:t>
                      </a:r>
                      <a:r>
                        <a:rPr lang="en-US" sz="1500" dirty="0" smtClean="0"/>
                        <a:t>–</a:t>
                      </a:r>
                      <a:r>
                        <a:rPr lang="uk-UA" sz="1500" dirty="0" smtClean="0"/>
                        <a:t> </a:t>
                      </a:r>
                      <a:r>
                        <a:rPr lang="ru-RU" sz="1500" dirty="0" err="1" smtClean="0"/>
                        <a:t>щоденно</a:t>
                      </a:r>
                      <a:r>
                        <a:rPr lang="ru-RU" sz="1500" baseline="0" dirty="0" smtClean="0"/>
                        <a:t> 120 </a:t>
                      </a:r>
                      <a:r>
                        <a:rPr lang="ru-RU" sz="1500" baseline="0" dirty="0" err="1" smtClean="0"/>
                        <a:t>посилань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59,7 тис. </a:t>
                      </a:r>
                      <a:r>
                        <a:rPr lang="uk-UA" sz="2000" dirty="0" err="1" smtClean="0"/>
                        <a:t>грн</a:t>
                      </a:r>
                      <a:endParaRPr lang="ru-RU" sz="2000" b="1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9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    Фотовиставка «Закохані в життя» («</a:t>
                      </a:r>
                      <a:r>
                        <a:rPr lang="uk-UA" sz="1500" dirty="0" err="1" smtClean="0"/>
                        <a:t>MuseforYouth</a:t>
                      </a:r>
                      <a:r>
                        <a:rPr lang="uk-UA" sz="1500" dirty="0" smtClean="0"/>
                        <a:t>»)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dirty="0" smtClean="0"/>
                        <a:t>40, 0 тис. </a:t>
                      </a:r>
                      <a:r>
                        <a:rPr lang="uk-UA" sz="2000" dirty="0" err="1" smtClean="0"/>
                        <a:t>грн</a:t>
                      </a:r>
                      <a:endParaRPr lang="uk-UA" sz="20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9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b="0" dirty="0" smtClean="0"/>
                        <a:t>    Буклети про перейменовані вулиці загальним тиражем 10 тис. 100 прим.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b="0" dirty="0" smtClean="0"/>
                        <a:t>35,0 тис</a:t>
                      </a:r>
                      <a:r>
                        <a:rPr lang="uk-UA" sz="2000" dirty="0" smtClean="0"/>
                        <a:t>.</a:t>
                      </a:r>
                      <a:r>
                        <a:rPr lang="uk-UA" sz="2000" b="0" dirty="0" smtClean="0"/>
                        <a:t> </a:t>
                      </a:r>
                      <a:r>
                        <a:rPr lang="uk-UA" sz="2000" b="0" dirty="0" err="1" smtClean="0"/>
                        <a:t>грн</a:t>
                      </a:r>
                      <a:endParaRPr lang="ru-RU" sz="2000" b="1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9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1835,0 тис. </a:t>
                      </a:r>
                      <a:r>
                        <a:rPr lang="uk-UA" sz="2000" b="1" dirty="0" err="1" smtClean="0"/>
                        <a:t>грн</a:t>
                      </a:r>
                      <a:endParaRPr lang="ru-RU" sz="2000" b="1" dirty="0" smtClean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000" b="1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 rotWithShape="1">
          <a:blip r:embed="rId8" cstate="print"/>
          <a:srcRect r="47988"/>
          <a:stretch>
            <a:fillRect/>
          </a:stretch>
        </p:blipFill>
        <p:spPr>
          <a:xfrm>
            <a:off x="8172400" y="4149080"/>
            <a:ext cx="943717" cy="2558578"/>
          </a:xfrm>
          <a:prstGeom prst="rect">
            <a:avLst/>
          </a:prstGeom>
        </p:spPr>
      </p:pic>
      <p:pic>
        <p:nvPicPr>
          <p:cNvPr id="12" name="Рисунок 11" hidden="1"/>
          <p:cNvPicPr>
            <a:picLocks noChangeAspect="1"/>
          </p:cNvPicPr>
          <p:nvPr/>
        </p:nvPicPr>
        <p:blipFill rotWithShape="1">
          <a:blip r:embed="rId9" cstate="print"/>
          <a:srcRect r="37265"/>
          <a:stretch>
            <a:fillRect/>
          </a:stretch>
        </p:blipFill>
        <p:spPr>
          <a:xfrm>
            <a:off x="125694" y="4015546"/>
            <a:ext cx="1277954" cy="2581806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10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1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2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3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4612" y="714356"/>
            <a:ext cx="2487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dirty="0"/>
          </a:p>
        </p:txBody>
      </p:sp>
      <p:graphicFrame>
        <p:nvGraphicFramePr>
          <p:cNvPr id="20" name="Таблица 19" hidden="1"/>
          <p:cNvGraphicFramePr>
            <a:graphicFrameLocks noGrp="1"/>
          </p:cNvGraphicFramePr>
          <p:nvPr/>
        </p:nvGraphicFramePr>
        <p:xfrm>
          <a:off x="179512" y="1268760"/>
          <a:ext cx="8927339" cy="55438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257394"/>
                <a:gridCol w="1669945"/>
              </a:tblGrid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Проведення прес-конференцій, брифінгів, презентацій, «круглих столів»,</a:t>
                      </a:r>
                      <a:r>
                        <a:rPr lang="en-US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uk-UA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онлайн-конференцій в ІА Укрінформ </a:t>
                      </a:r>
                      <a:endParaRPr lang="uk-UA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Книговидання, підтримка творчих спілок, столичних авторів, поширення суспільно-важливої інформації – 13 книг </a:t>
                      </a:r>
                      <a:r>
                        <a:rPr lang="uk-UA" sz="1400" b="1" dirty="0" err="1" smtClean="0"/>
                        <a:t>тиражем</a:t>
                      </a:r>
                      <a:r>
                        <a:rPr lang="uk-UA" sz="1400" b="1" dirty="0" smtClean="0"/>
                        <a:t> 4,5 тис прим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Моніторинг 120 засобів масової інформації 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59,7 грн</a:t>
                      </a:r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Виготовлення та поширення відеоролику «</a:t>
                      </a:r>
                      <a:r>
                        <a:rPr lang="uk-UA" sz="1400" b="1" dirty="0" err="1" smtClean="0"/>
                        <a:t>Дружи</a:t>
                      </a:r>
                      <a:r>
                        <a:rPr lang="uk-UA" sz="1400" b="1" dirty="0" smtClean="0"/>
                        <a:t> з мовою» у соціальних мережах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Програмне забезпечення Радіо Київ 98 ФМ 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5936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Виготовлення просвітницьких програм про героїв та видатних киян, чиї імена увічнено в назвах столичних вулиць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Виготовлення соціального ролику на підтримку інформаційної кампанії «Київ читає» (60 сек.+30 сек.+15 </a:t>
                      </a:r>
                      <a:r>
                        <a:rPr lang="uk-UA" sz="1400" b="1" dirty="0" err="1" smtClean="0"/>
                        <a:t>сек</a:t>
                      </a:r>
                      <a:r>
                        <a:rPr lang="uk-UA" sz="1400" b="1" dirty="0" smtClean="0"/>
                        <a:t>.)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Інформаційна кампанія в ефірі FM радіостанцій «Розвиток інфраструктури Києва –Поділ» - 2 радіостанції, 96 випусків, 1 957 280 слухачів у віці від 25 до 65 років 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err="1" smtClean="0"/>
                        <a:t>Постери</a:t>
                      </a:r>
                      <a:r>
                        <a:rPr lang="uk-UA" sz="1400" b="1" dirty="0" smtClean="0"/>
                        <a:t> про перекриття руху в місті Києві під час святкових заходів у друкованих ЗМ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Фотовиставка «Закохані в життя» («</a:t>
                      </a:r>
                      <a:r>
                        <a:rPr lang="uk-UA" sz="1400" b="1" dirty="0" err="1" smtClean="0"/>
                        <a:t>MuseforYouth</a:t>
                      </a:r>
                      <a:r>
                        <a:rPr lang="uk-UA" sz="1400" b="1" dirty="0" smtClean="0"/>
                        <a:t>»)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b="1" dirty="0" smtClean="0"/>
                        <a:t>40, 0 тис грн</a:t>
                      </a:r>
                      <a:r>
                        <a:rPr lang="en-US" sz="2000" b="1" dirty="0" smtClean="0"/>
                        <a:t>.</a:t>
                      </a:r>
                      <a:endParaRPr lang="ru-RU" sz="2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Візуальні комунікації на підтримку  </a:t>
                      </a:r>
                      <a:r>
                        <a:rPr lang="uk-UA" sz="1400" b="1" dirty="0" err="1" smtClean="0"/>
                        <a:t>інфокампаній</a:t>
                      </a:r>
                      <a:r>
                        <a:rPr lang="uk-UA" sz="1400" b="1" dirty="0" smtClean="0"/>
                        <a:t> (поліграфія)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786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Буклети про перейменовані вулиці загальним </a:t>
                      </a:r>
                      <a:r>
                        <a:rPr lang="uk-UA" sz="1400" b="1" dirty="0" err="1" smtClean="0"/>
                        <a:t>тиражем</a:t>
                      </a:r>
                      <a:r>
                        <a:rPr lang="uk-UA" sz="1400" b="1" dirty="0" smtClean="0"/>
                        <a:t> 1,1 тис прим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b="1" dirty="0" smtClean="0"/>
                        <a:t>35,0 тис грн</a:t>
                      </a:r>
                      <a:endParaRPr lang="ru-RU" sz="2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6" name="Овал 25"/>
          <p:cNvSpPr/>
          <p:nvPr/>
        </p:nvSpPr>
        <p:spPr>
          <a:xfrm>
            <a:off x="35496" y="112474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5496" y="170080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5496" y="220486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5496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5496" y="33569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5496" y="393305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35496" y="42930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35496" y="472514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5496" y="530120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5496" y="566124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35496" y="60932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475040" y="6525344"/>
            <a:ext cx="2057400" cy="365125"/>
          </a:xfrm>
        </p:spPr>
        <p:txBody>
          <a:bodyPr/>
          <a:lstStyle/>
          <a:p>
            <a:fld id="{050E754F-0924-4F03-A679-2A97759875DB}" type="slidenum">
              <a:rPr lang="ru-RU" sz="1400" smtClean="0"/>
              <a:pPr/>
              <a:t>11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-443113"/>
            <a:ext cx="9144000" cy="6464401"/>
          </a:xfrm>
          <a:prstGeom prst="rect">
            <a:avLst/>
          </a:prstGeom>
        </p:spPr>
      </p:pic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0" y="919940"/>
          <a:ext cx="9144000" cy="5867400"/>
        </p:xfrm>
        <a:graphic>
          <a:graphicData uri="http://schemas.openxmlformats.org/drawingml/2006/table">
            <a:tbl>
              <a:tblPr lastRow="1" bandRow="1">
                <a:tableStyleId>{D27102A9-8310-4765-A935-A1911B00CA55}</a:tableStyleId>
              </a:tblPr>
              <a:tblGrid>
                <a:gridCol w="7740352"/>
                <a:gridCol w="1403648"/>
              </a:tblGrid>
              <a:tr h="39963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dirty="0" smtClean="0"/>
                        <a:t>   </a:t>
                      </a:r>
                      <a:r>
                        <a:rPr lang="ru-RU" sz="1400" b="0" dirty="0" err="1" smtClean="0"/>
                        <a:t>Книговидання</a:t>
                      </a:r>
                      <a:r>
                        <a:rPr lang="ru-RU" sz="1400" b="0" dirty="0" smtClean="0"/>
                        <a:t>, </a:t>
                      </a:r>
                      <a:r>
                        <a:rPr lang="ru-RU" sz="1400" b="0" dirty="0" err="1" smtClean="0"/>
                        <a:t>підтримка</a:t>
                      </a:r>
                      <a:r>
                        <a:rPr lang="ru-RU" sz="1400" b="0" dirty="0" smtClean="0"/>
                        <a:t> </a:t>
                      </a:r>
                      <a:r>
                        <a:rPr lang="ru-RU" sz="1400" b="0" dirty="0" err="1" smtClean="0"/>
                        <a:t>творчих</a:t>
                      </a:r>
                      <a:r>
                        <a:rPr lang="ru-RU" sz="1400" b="0" dirty="0" smtClean="0"/>
                        <a:t> </a:t>
                      </a:r>
                      <a:r>
                        <a:rPr lang="ru-RU" sz="1400" b="0" dirty="0" err="1" smtClean="0"/>
                        <a:t>спілок</a:t>
                      </a:r>
                      <a:r>
                        <a:rPr lang="ru-RU" sz="1400" b="0" dirty="0" smtClean="0"/>
                        <a:t>, </a:t>
                      </a:r>
                      <a:r>
                        <a:rPr lang="ru-RU" sz="1400" b="0" dirty="0" err="1" smtClean="0"/>
                        <a:t>столичних</a:t>
                      </a:r>
                      <a:r>
                        <a:rPr lang="ru-RU" sz="1400" b="0" dirty="0" smtClean="0"/>
                        <a:t> </a:t>
                      </a:r>
                      <a:r>
                        <a:rPr lang="ru-RU" sz="1400" b="0" dirty="0" err="1" smtClean="0"/>
                        <a:t>авторів</a:t>
                      </a:r>
                      <a:r>
                        <a:rPr lang="ru-RU" sz="1400" b="0" dirty="0" smtClean="0"/>
                        <a:t>, </a:t>
                      </a:r>
                      <a:r>
                        <a:rPr lang="ru-RU" sz="1400" b="0" dirty="0" err="1" smtClean="0"/>
                        <a:t>поширення</a:t>
                      </a:r>
                      <a:r>
                        <a:rPr lang="ru-RU" sz="1400" b="0" dirty="0" smtClean="0"/>
                        <a:t> </a:t>
                      </a:r>
                      <a:r>
                        <a:rPr lang="ru-RU" sz="1400" b="0" dirty="0" err="1" smtClean="0"/>
                        <a:t>суспільно-важливої</a:t>
                      </a:r>
                      <a:r>
                        <a:rPr lang="ru-RU" sz="1400" b="0" dirty="0" smtClean="0"/>
                        <a:t> </a:t>
                      </a:r>
                      <a:r>
                        <a:rPr lang="ru-RU" sz="1400" b="0" dirty="0" err="1" smtClean="0"/>
                        <a:t>інформації</a:t>
                      </a:r>
                      <a:r>
                        <a:rPr lang="ru-RU" sz="1400" b="0" dirty="0" smtClean="0"/>
                        <a:t> – 20 книг </a:t>
                      </a:r>
                      <a:r>
                        <a:rPr lang="ru-RU" sz="1400" b="0" dirty="0" err="1" smtClean="0"/>
                        <a:t>тиражем</a:t>
                      </a:r>
                      <a:r>
                        <a:rPr lang="ru-RU" sz="1400" b="0" dirty="0" smtClean="0"/>
                        <a:t> 6,0 тис прим.</a:t>
                      </a:r>
                      <a:endParaRPr lang="uk-UA" sz="1400" b="0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904,9 тис. </a:t>
                      </a:r>
                      <a:r>
                        <a:rPr lang="uk-UA" sz="1500" dirty="0" err="1" smtClean="0"/>
                        <a:t>грн</a:t>
                      </a:r>
                      <a:endParaRPr lang="uk-UA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63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dirty="0" smtClean="0"/>
                        <a:t>    Проведення прес-конференцій, брифінгів, презентацій, «круглих столів»,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uk-UA" sz="1400" dirty="0" err="1" smtClean="0"/>
                        <a:t>онлайн</a:t>
                      </a:r>
                      <a:r>
                        <a:rPr lang="uk-UA" sz="1400" dirty="0" smtClean="0"/>
                        <a:t>  конференцій в ІА Укрінформ </a:t>
                      </a: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199,5 тис. </a:t>
                      </a:r>
                      <a:r>
                        <a:rPr lang="uk-UA" sz="1500" dirty="0" err="1" smtClean="0"/>
                        <a:t>грн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683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dirty="0" smtClean="0"/>
                        <a:t>    </a:t>
                      </a:r>
                      <a:r>
                        <a:rPr lang="ru-RU" sz="1400" dirty="0" err="1" smtClean="0"/>
                        <a:t>Проведення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інформаційно-просвітницької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кампанії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Громадського</a:t>
                      </a:r>
                      <a:r>
                        <a:rPr lang="ru-RU" sz="1400" baseline="0" dirty="0" smtClean="0"/>
                        <a:t> бюджету-3</a:t>
                      </a: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993,0 тис. </a:t>
                      </a:r>
                      <a:r>
                        <a:rPr lang="uk-UA" sz="1500" dirty="0" err="1" smtClean="0"/>
                        <a:t>грн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63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dirty="0" smtClean="0"/>
                        <a:t>   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Поширення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інформаційних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матеріалів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промо-роликів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(«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Сп</a:t>
                      </a:r>
                      <a:r>
                        <a:rPr lang="uk-UA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лкуйся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українською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!», «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Київ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комфортне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місто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соціально-освітнього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характеру в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ефірі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радіостанцій</a:t>
                      </a: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325,0 тис. </a:t>
                      </a:r>
                      <a:r>
                        <a:rPr lang="uk-UA" sz="1500" dirty="0" err="1" smtClean="0"/>
                        <a:t>грн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63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dirty="0" smtClean="0"/>
                        <a:t>    Виготовлення 12 просвітницьких телепрограм про героїв та видатних киян, чиї імена увічнено у назвах столичних вулиць</a:t>
                      </a: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301,6</a:t>
                      </a:r>
                      <a:r>
                        <a:rPr lang="uk-UA" sz="1500" baseline="0" dirty="0" smtClean="0"/>
                        <a:t> </a:t>
                      </a:r>
                      <a:r>
                        <a:rPr lang="uk-UA" sz="1500" dirty="0" smtClean="0"/>
                        <a:t>тис. </a:t>
                      </a:r>
                      <a:r>
                        <a:rPr lang="uk-UA" sz="1500" dirty="0" err="1" smtClean="0"/>
                        <a:t>грн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683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dirty="0" smtClean="0"/>
                        <a:t>    Поліграфічна продукція на підтримку  інформаційних кампаній (поліграфія)</a:t>
                      </a: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364,0 тис. </a:t>
                      </a:r>
                      <a:r>
                        <a:rPr lang="uk-UA" sz="1500" dirty="0" err="1" smtClean="0"/>
                        <a:t>грн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63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dirty="0" smtClean="0"/>
                        <a:t>    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Проведення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аудиту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інформаційних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комунікаційних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ресурсів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органів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державної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влади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та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місцевого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самоврядування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м.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Києва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для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забезпечення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діалогу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влада-громадськість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193,0 тис. </a:t>
                      </a:r>
                      <a:r>
                        <a:rPr lang="uk-UA" sz="1500" dirty="0" err="1" smtClean="0"/>
                        <a:t>грн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683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dirty="0" smtClean="0"/>
                        <a:t>   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Розміщення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суспільно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важливої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інформації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інформаційних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матеріалів</a:t>
                      </a: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199,0 тис. </a:t>
                      </a:r>
                      <a:r>
                        <a:rPr lang="uk-UA" sz="1500" dirty="0" err="1" smtClean="0"/>
                        <a:t>грн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683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dirty="0" smtClean="0"/>
                        <a:t>    Моніторинг засобів масової інформації </a:t>
                      </a: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 173,8 тис. </a:t>
                      </a:r>
                      <a:r>
                        <a:rPr lang="uk-UA" sz="1500" dirty="0" err="1" smtClean="0"/>
                        <a:t>грн</a:t>
                      </a:r>
                      <a:endParaRPr lang="ru-RU" sz="1500" b="1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683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dirty="0" smtClean="0"/>
                        <a:t>    </a:t>
                      </a:r>
                      <a:r>
                        <a:rPr lang="ru-RU" sz="1400" dirty="0" err="1" smtClean="0"/>
                        <a:t>Дослідження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комунікаційної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активності</a:t>
                      </a:r>
                      <a:r>
                        <a:rPr lang="ru-RU" sz="1400" baseline="0" dirty="0" smtClean="0"/>
                        <a:t> КМДА </a:t>
                      </a:r>
                      <a:r>
                        <a:rPr lang="ru-RU" sz="1400" dirty="0" smtClean="0"/>
                        <a:t>у </a:t>
                      </a:r>
                      <a:r>
                        <a:rPr lang="ru-RU" sz="1400" dirty="0" err="1" smtClean="0"/>
                        <a:t>рейтингових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цифрових</a:t>
                      </a:r>
                      <a:r>
                        <a:rPr lang="ru-RU" sz="1400" dirty="0" smtClean="0"/>
                        <a:t> та </a:t>
                      </a:r>
                      <a:r>
                        <a:rPr lang="ru-RU" sz="1400" dirty="0" err="1" smtClean="0"/>
                        <a:t>друкованих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медіа</a:t>
                      </a:r>
                      <a:r>
                        <a:rPr lang="ru-RU" sz="1400" dirty="0" smtClean="0"/>
                        <a:t> </a:t>
                      </a: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dirty="0" smtClean="0"/>
                        <a:t> 175,9 тис. </a:t>
                      </a:r>
                      <a:r>
                        <a:rPr lang="uk-UA" sz="1500" dirty="0" err="1" smtClean="0"/>
                        <a:t>грн</a:t>
                      </a:r>
                      <a:endParaRPr lang="uk-UA" sz="15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63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b="0" dirty="0" smtClean="0"/>
                        <a:t>    </a:t>
                      </a:r>
                      <a:r>
                        <a:rPr lang="ru-RU" sz="1400" b="0" dirty="0" err="1" smtClean="0"/>
                        <a:t>П</a:t>
                      </a:r>
                      <a:r>
                        <a:rPr lang="ru-RU" sz="1400" dirty="0" err="1" smtClean="0"/>
                        <a:t>роведення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серії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навчальних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заходів</a:t>
                      </a:r>
                      <a:r>
                        <a:rPr lang="ru-RU" sz="1400" dirty="0" smtClean="0"/>
                        <a:t> (</a:t>
                      </a:r>
                      <a:r>
                        <a:rPr lang="ru-RU" sz="1400" dirty="0" err="1" smtClean="0"/>
                        <a:t>семінарів</a:t>
                      </a:r>
                      <a:r>
                        <a:rPr lang="ru-RU" sz="1400" dirty="0" smtClean="0"/>
                        <a:t>, </a:t>
                      </a:r>
                      <a:r>
                        <a:rPr lang="ru-RU" sz="1400" dirty="0" err="1" smtClean="0"/>
                        <a:t>тренінгів</a:t>
                      </a:r>
                      <a:r>
                        <a:rPr lang="ru-RU" sz="1400" dirty="0" smtClean="0"/>
                        <a:t>) для </a:t>
                      </a:r>
                      <a:r>
                        <a:rPr lang="ru-RU" sz="1400" dirty="0" err="1" smtClean="0"/>
                        <a:t>фахівців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комунікаційного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напрямку</a:t>
                      </a:r>
                      <a:r>
                        <a:rPr lang="ru-RU" sz="1400" baseline="0" dirty="0" smtClean="0"/>
                        <a:t> КМДА та РДА </a:t>
                      </a: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500" b="0" dirty="0" smtClean="0"/>
                        <a:t> 194,5 тис</a:t>
                      </a:r>
                      <a:r>
                        <a:rPr lang="uk-UA" sz="1500" dirty="0" smtClean="0"/>
                        <a:t>.</a:t>
                      </a:r>
                      <a:r>
                        <a:rPr lang="uk-UA" sz="1500" b="0" dirty="0" smtClean="0"/>
                        <a:t> </a:t>
                      </a:r>
                      <a:r>
                        <a:rPr lang="uk-UA" sz="1500" b="0" dirty="0" err="1" smtClean="0"/>
                        <a:t>грн</a:t>
                      </a:r>
                      <a:endParaRPr lang="ru-RU" sz="1500" b="1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683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dirty="0" smtClean="0"/>
                        <a:t>   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Поширення</a:t>
                      </a:r>
                      <a:r>
                        <a:rPr lang="ru-RU" sz="14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радіоповідомлень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фінал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Ліги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чемпіонів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2018 року у </a:t>
                      </a:r>
                      <a:r>
                        <a:rPr lang="ru-RU" sz="14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Києві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dirty="0" smtClean="0"/>
                        <a:t>199,0 тис</a:t>
                      </a:r>
                      <a:r>
                        <a:rPr lang="uk-UA" sz="1500" dirty="0" smtClean="0"/>
                        <a:t>.</a:t>
                      </a:r>
                      <a:r>
                        <a:rPr lang="uk-UA" sz="1500" b="0" dirty="0" smtClean="0"/>
                        <a:t> </a:t>
                      </a:r>
                      <a:r>
                        <a:rPr lang="uk-UA" sz="1500" b="0" dirty="0" err="1" smtClean="0"/>
                        <a:t>грн</a:t>
                      </a:r>
                      <a:endParaRPr lang="ru-RU" sz="1500" b="1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63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b="0" dirty="0" smtClean="0"/>
                        <a:t>    Виготовлення та публічна презентація у мережі Інтернет анімаційного </a:t>
                      </a:r>
                      <a:r>
                        <a:rPr lang="uk-UA" sz="1400" b="0" dirty="0" err="1" smtClean="0"/>
                        <a:t>відеороліка</a:t>
                      </a:r>
                      <a:r>
                        <a:rPr lang="uk-UA" sz="1400" b="0" dirty="0" smtClean="0"/>
                        <a:t> «Я не даю хабарів»</a:t>
                      </a:r>
                      <a:endParaRPr lang="uk-UA" sz="1400" b="0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dirty="0" smtClean="0"/>
                        <a:t>156,3 тис</a:t>
                      </a:r>
                      <a:r>
                        <a:rPr lang="uk-UA" sz="1500" dirty="0" smtClean="0"/>
                        <a:t>.</a:t>
                      </a:r>
                      <a:r>
                        <a:rPr lang="uk-UA" sz="1500" b="0" dirty="0" smtClean="0"/>
                        <a:t> </a:t>
                      </a:r>
                      <a:r>
                        <a:rPr lang="uk-UA" sz="1500" b="0" dirty="0" err="1" smtClean="0"/>
                        <a:t>грн</a:t>
                      </a:r>
                      <a:endParaRPr lang="ru-RU" sz="1500" b="1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683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uk-UA" sz="1400" b="1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1" dirty="0" smtClean="0"/>
                        <a:t>4379,5 тис. </a:t>
                      </a:r>
                      <a:r>
                        <a:rPr lang="uk-UA" sz="1500" b="1" dirty="0" err="1" smtClean="0"/>
                        <a:t>грн</a:t>
                      </a:r>
                      <a:endParaRPr lang="ru-RU" sz="1500" b="1" dirty="0" smtClean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" name="Рисунок 5" hidden="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-99392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-459432"/>
            <a:ext cx="8589296" cy="1785950"/>
          </a:xfr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en-US" sz="28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+mn-ea"/>
              </a:rPr>
              <a:t>PROZORRO</a:t>
            </a:r>
            <a:r>
              <a:rPr lang="uk-UA" altLang="en-US" sz="28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sym typeface="+mn-ea"/>
              </a:rPr>
              <a:t>-2018</a:t>
            </a:r>
            <a:r>
              <a:rPr lang="uk-UA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/>
            </a:r>
            <a:br>
              <a:rPr lang="uk-UA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endParaRPr lang="ru-RU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 rotWithShape="1">
          <a:blip r:embed="rId8" cstate="print"/>
          <a:srcRect r="47988"/>
          <a:stretch>
            <a:fillRect/>
          </a:stretch>
        </p:blipFill>
        <p:spPr>
          <a:xfrm>
            <a:off x="8172400" y="4149080"/>
            <a:ext cx="943717" cy="2558578"/>
          </a:xfrm>
          <a:prstGeom prst="rect">
            <a:avLst/>
          </a:prstGeom>
        </p:spPr>
      </p:pic>
      <p:pic>
        <p:nvPicPr>
          <p:cNvPr id="12" name="Рисунок 11" hidden="1"/>
          <p:cNvPicPr>
            <a:picLocks noChangeAspect="1"/>
          </p:cNvPicPr>
          <p:nvPr/>
        </p:nvPicPr>
        <p:blipFill rotWithShape="1">
          <a:blip r:embed="rId9" cstate="print"/>
          <a:srcRect r="37265"/>
          <a:stretch>
            <a:fillRect/>
          </a:stretch>
        </p:blipFill>
        <p:spPr>
          <a:xfrm>
            <a:off x="125694" y="4015546"/>
            <a:ext cx="1277954" cy="2581806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10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1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2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3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4612" y="714356"/>
            <a:ext cx="2487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dirty="0"/>
          </a:p>
        </p:txBody>
      </p:sp>
      <p:graphicFrame>
        <p:nvGraphicFramePr>
          <p:cNvPr id="20" name="Таблица 19" hidden="1"/>
          <p:cNvGraphicFramePr>
            <a:graphicFrameLocks noGrp="1"/>
          </p:cNvGraphicFramePr>
          <p:nvPr/>
        </p:nvGraphicFramePr>
        <p:xfrm>
          <a:off x="179512" y="1268760"/>
          <a:ext cx="8927339" cy="55438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257394"/>
                <a:gridCol w="1669945"/>
              </a:tblGrid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Проведення прес-конференцій, брифінгів, презентацій, «круглих столів»,</a:t>
                      </a:r>
                      <a:r>
                        <a:rPr lang="en-US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uk-UA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онлайн-конференцій в ІА Укрінформ </a:t>
                      </a:r>
                      <a:endParaRPr lang="uk-UA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Книговидання, підтримка творчих спілок, столичних авторів, поширення суспільно-важливої інформації – 13 книг </a:t>
                      </a:r>
                      <a:r>
                        <a:rPr lang="uk-UA" sz="1400" b="1" dirty="0" err="1" smtClean="0"/>
                        <a:t>тиражем</a:t>
                      </a:r>
                      <a:r>
                        <a:rPr lang="uk-UA" sz="1400" b="1" dirty="0" smtClean="0"/>
                        <a:t> 4,5 тис прим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Моніторинг 120 засобів масової інформації 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/>
                        <a:t>59,7 грн</a:t>
                      </a:r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Виготовлення та поширення відеоролику «</a:t>
                      </a:r>
                      <a:r>
                        <a:rPr lang="uk-UA" sz="1400" b="1" dirty="0" err="1" smtClean="0"/>
                        <a:t>Дружи</a:t>
                      </a:r>
                      <a:r>
                        <a:rPr lang="uk-UA" sz="1400" b="1" dirty="0" smtClean="0"/>
                        <a:t> з мовою» у соціальних мережах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Програмне забезпечення Радіо Київ 98 ФМ 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5936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Виготовлення просвітницьких програм про героїв та видатних киян, чиї імена увічнено в назвах столичних вулиць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Виготовлення соціального ролику на підтримку інформаційної кампанії «Київ читає» (60 сек.+30 сек.+15 </a:t>
                      </a:r>
                      <a:r>
                        <a:rPr lang="uk-UA" sz="1400" b="1" dirty="0" err="1" smtClean="0"/>
                        <a:t>сек</a:t>
                      </a:r>
                      <a:r>
                        <a:rPr lang="uk-UA" sz="1400" b="1" dirty="0" smtClean="0"/>
                        <a:t>.)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21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Інформаційна кампанія в ефірі FM радіостанцій «Розвиток інфраструктури Києва –Поділ» - 2 радіостанції, 96 випусків, 1 957 280 слухачів у віці від 25 до 65 років 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err="1" smtClean="0"/>
                        <a:t>Постери</a:t>
                      </a:r>
                      <a:r>
                        <a:rPr lang="uk-UA" sz="1400" b="1" dirty="0" smtClean="0"/>
                        <a:t> про перекриття руху в місті Києві під час святкових заходів у друкованих ЗМ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Фотовиставка «Закохані в життя» («</a:t>
                      </a:r>
                      <a:r>
                        <a:rPr lang="uk-UA" sz="1400" b="1" dirty="0" err="1" smtClean="0"/>
                        <a:t>MuseforYouth</a:t>
                      </a:r>
                      <a:r>
                        <a:rPr lang="uk-UA" sz="1400" b="1" dirty="0" smtClean="0"/>
                        <a:t>»)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b="1" dirty="0" smtClean="0"/>
                        <a:t>40, 0 тис грн</a:t>
                      </a:r>
                      <a:r>
                        <a:rPr lang="en-US" sz="2000" b="1" dirty="0" smtClean="0"/>
                        <a:t>.</a:t>
                      </a:r>
                      <a:endParaRPr lang="ru-RU" sz="2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6399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Візуальні комунікації на підтримку  </a:t>
                      </a:r>
                      <a:r>
                        <a:rPr lang="uk-UA" sz="1400" b="1" dirty="0" err="1" smtClean="0"/>
                        <a:t>інфокампаній</a:t>
                      </a:r>
                      <a:r>
                        <a:rPr lang="uk-UA" sz="1400" b="1" dirty="0" smtClean="0"/>
                        <a:t> (поліграфія)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7864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Буклети про перейменовані вулиці загальним </a:t>
                      </a:r>
                      <a:r>
                        <a:rPr lang="uk-UA" sz="1400" b="1" dirty="0" err="1" smtClean="0"/>
                        <a:t>тиражем</a:t>
                      </a:r>
                      <a:r>
                        <a:rPr lang="uk-UA" sz="1400" b="1" dirty="0" smtClean="0"/>
                        <a:t> 1,1 тис прим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2000" b="1" dirty="0" smtClean="0"/>
                        <a:t>35,0 тис грн</a:t>
                      </a:r>
                      <a:endParaRPr lang="ru-RU" sz="20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6" name="Овал 25"/>
          <p:cNvSpPr/>
          <p:nvPr/>
        </p:nvSpPr>
        <p:spPr>
          <a:xfrm>
            <a:off x="35496" y="9807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5496" y="15567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5496" y="206084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5496" y="234888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5496" y="285293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5496" y="342900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35496" y="37170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35496" y="51571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5496" y="573325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35496" y="602128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35496" y="422108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35496" y="45811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35496" y="48691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pic>
        <p:nvPicPr>
          <p:cNvPr id="5" name="Замещающее содержимое 4" descr="shutterstock_241795237"/>
          <p:cNvPicPr>
            <a:picLocks noGrp="1" noChangeAspect="1"/>
          </p:cNvPicPr>
          <p:nvPr>
            <p:ph sz="half" idx="2"/>
          </p:nvPr>
        </p:nvPicPr>
        <p:blipFill>
          <a:blip r:embed="rId15" cstate="print"/>
          <a:stretch>
            <a:fillRect/>
          </a:stretch>
        </p:blipFill>
        <p:spPr>
          <a:xfrm>
            <a:off x="501015" y="1409700"/>
            <a:ext cx="8141970" cy="5422265"/>
          </a:xfrm>
          <a:prstGeom prst="rect">
            <a:avLst/>
          </a:prstGeom>
          <a:effectLst/>
        </p:spPr>
      </p:pic>
      <p:sp>
        <p:nvSpPr>
          <p:cNvPr id="3" name="Содержимое 5"/>
          <p:cNvSpPr>
            <a:spLocks noGrp="1"/>
          </p:cNvSpPr>
          <p:nvPr>
            <p:ph sz="half" idx="1"/>
          </p:nvPr>
        </p:nvSpPr>
        <p:spPr>
          <a:xfrm>
            <a:off x="2195736" y="1628800"/>
            <a:ext cx="4729182" cy="4351338"/>
          </a:xfrm>
        </p:spPr>
        <p:txBody>
          <a:bodyPr>
            <a:normAutofit/>
          </a:bodyPr>
          <a:lstStyle/>
          <a:p>
            <a:pPr marL="0" lvl="1" indent="0" algn="ctr">
              <a:spcBef>
                <a:spcPts val="0"/>
              </a:spcBef>
            </a:pPr>
            <a:endParaRPr lang="uk-UA" sz="2400" b="1" dirty="0" smtClean="0">
              <a:solidFill>
                <a:srgbClr val="FF0000"/>
              </a:solidFill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rgbClr val="FF0000"/>
                </a:solidFill>
                <a:sym typeface="+mn-ea"/>
              </a:rPr>
              <a:t>  </a:t>
            </a:r>
          </a:p>
          <a:p>
            <a:pPr marL="0" lvl="1" indent="0" algn="ctr">
              <a:spcBef>
                <a:spcPts val="0"/>
              </a:spcBef>
            </a:pPr>
            <a:endParaRPr lang="uk-UA" altLang="en-US" sz="3600" b="1" dirty="0" smtClean="0">
              <a:solidFill>
                <a:srgbClr val="FF0000"/>
              </a:solidFill>
              <a:sym typeface="+mn-ea"/>
            </a:endParaRPr>
          </a:p>
          <a:p>
            <a:pPr marL="0" lvl="1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Медіа</a:t>
            </a:r>
          </a:p>
          <a:p>
            <a:pPr marL="0" lvl="1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комунікації</a:t>
            </a:r>
            <a:endParaRPr lang="uk-UA" sz="6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lvl="1" indent="0" algn="ctr">
              <a:spcBef>
                <a:spcPts val="0"/>
              </a:spcBef>
            </a:pPr>
            <a:endParaRPr lang="uk-UA" sz="6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lvl="1" indent="0" algn="ctr">
              <a:spcBef>
                <a:spcPts val="0"/>
              </a:spcBef>
            </a:pPr>
            <a:endParaRPr lang="uk-UA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lvl="1" indent="0" algn="ctr">
              <a:spcBef>
                <a:spcPts val="0"/>
              </a:spcBef>
            </a:pPr>
            <a:endParaRPr lang="uk-UA" sz="3600" b="1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47048" y="6448251"/>
            <a:ext cx="2057400" cy="365125"/>
          </a:xfrm>
        </p:spPr>
        <p:txBody>
          <a:bodyPr/>
          <a:lstStyle/>
          <a:p>
            <a:fld id="{050E754F-0924-4F03-A679-2A97759875DB}" type="slidenum">
              <a:rPr lang="ru-RU" sz="1400" smtClean="0"/>
              <a:pPr/>
              <a:t>13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b="1" cap="small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Медіакомунікації</a:t>
            </a:r>
            <a:r>
              <a:rPr lang="ru-RU" b="1" cap="small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, 2016-2018</a:t>
            </a:r>
            <a:endParaRPr lang="ru-RU" altLang="en-US" b="1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2095" y="1412875"/>
            <a:ext cx="8568690" cy="4752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786446" y="1428736"/>
            <a:ext cx="3143272" cy="4714908"/>
          </a:xfrm>
        </p:spPr>
        <p:txBody>
          <a:bodyPr anchor="ctr">
            <a:noAutofit/>
          </a:bodyPr>
          <a:lstStyle/>
          <a:p>
            <a:pPr marL="0" lvl="1" indent="0" algn="ctr">
              <a:spcBef>
                <a:spcPts val="0"/>
              </a:spcBef>
              <a:buNone/>
            </a:pPr>
            <a:endParaRPr lang="ru-RU" altLang="uk-UA" sz="2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ru-RU" alt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За </a:t>
            </a:r>
            <a:r>
              <a:rPr lang="uk-UA" alt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три роки</a:t>
            </a:r>
            <a:r>
              <a:rPr lang="ru-RU" alt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 </a:t>
            </a:r>
            <a:r>
              <a:rPr lang="ru-RU" altLang="en-US" sz="2800" b="1" dirty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проведено </a:t>
            </a:r>
            <a:endParaRPr lang="ru-RU" altLang="en-US" sz="2800" b="1" dirty="0" smtClean="0">
              <a:ln w="9525">
                <a:solidFill>
                  <a:schemeClr val="bg1"/>
                </a:solidFill>
                <a:prstDash val="solid"/>
              </a:ln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ru-RU" altLang="en-US" sz="2800" b="1" u="sng" dirty="0" err="1" smtClean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понад</a:t>
            </a:r>
            <a:r>
              <a:rPr lang="ru-RU" altLang="en-US" sz="2800" b="1" u="sng" dirty="0" smtClean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 </a:t>
            </a:r>
            <a:r>
              <a:rPr lang="uk-UA" sz="2800" b="1" u="sng" dirty="0" smtClean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100 публічних заходів 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за 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участю лідерів громадської </a:t>
            </a:r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думки, 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депутатів, експертів, </a:t>
            </a:r>
            <a:endParaRPr lang="uk-UA" sz="2800" b="1" dirty="0" smtClean="0">
              <a:ln w="9525">
                <a:solidFill>
                  <a:schemeClr val="bg1"/>
                </a:solidFill>
                <a:prstDash val="solid"/>
              </a:ln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ЗМІ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, </a:t>
            </a:r>
            <a:r>
              <a:rPr lang="uk-UA" sz="2800" b="1" dirty="0" err="1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блогерів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, ГО, </a:t>
            </a:r>
            <a:r>
              <a:rPr lang="uk-UA" sz="2800" b="1" dirty="0" err="1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стейкхолдерів</a:t>
            </a:r>
            <a:r>
              <a:rPr lang="uk-UA" sz="2800" b="1" dirty="0">
                <a:ln w="9525">
                  <a:solidFill>
                    <a:schemeClr val="bg1"/>
                  </a:solidFill>
                  <a:prstDash val="solid"/>
                </a:ln>
                <a:sym typeface="+mn-ea"/>
              </a:rPr>
              <a:t> </a:t>
            </a:r>
            <a:endParaRPr lang="uk-UA" sz="2800" b="1" dirty="0" smtClean="0">
              <a:ln w="9525">
                <a:solidFill>
                  <a:schemeClr val="bg1"/>
                </a:solidFill>
                <a:prstDash val="solid"/>
              </a:ln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endParaRPr lang="uk-UA" sz="2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endParaRPr lang="uk-UA" sz="2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14</a:t>
            </a:fld>
            <a:endParaRPr lang="ru-RU" sz="1400" dirty="0"/>
          </a:p>
        </p:txBody>
      </p:sp>
      <p:graphicFrame>
        <p:nvGraphicFramePr>
          <p:cNvPr id="21" name="Схема 20"/>
          <p:cNvGraphicFramePr/>
          <p:nvPr/>
        </p:nvGraphicFramePr>
        <p:xfrm>
          <a:off x="571472" y="1643050"/>
          <a:ext cx="6929486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-214346" y="0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uk-UA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Брифінги, прес-конференції</a:t>
            </a:r>
            <a:endParaRPr lang="ru-RU" altLang="en-US" b="1" cap="smal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1089824"/>
            <a:ext cx="792088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0" lvl="1" indent="-274320">
              <a:spcBef>
                <a:spcPct val="20000"/>
              </a:spcBef>
              <a:buClr>
                <a:srgbClr val="4F81BD"/>
              </a:buClr>
              <a:buSzPct val="80000"/>
              <a:buFont typeface="Wingdings 2" panose="05020102010507070707"/>
              <a:buChar char=""/>
            </a:pPr>
            <a:r>
              <a:rPr lang="uk-UA" sz="1600" dirty="0" smtClean="0">
                <a:solidFill>
                  <a:prstClr val="black"/>
                </a:solidFill>
                <a:hlinkClick r:id="rId15"/>
              </a:rPr>
              <a:t>Від </a:t>
            </a:r>
            <a:r>
              <a:rPr lang="uk-UA" sz="1600" dirty="0" err="1" smtClean="0">
                <a:solidFill>
                  <a:prstClr val="black"/>
                </a:solidFill>
                <a:hlinkClick r:id="rId15"/>
              </a:rPr>
              <a:t>Євробачення</a:t>
            </a:r>
            <a:r>
              <a:rPr lang="uk-UA" sz="1600" dirty="0" smtClean="0">
                <a:solidFill>
                  <a:prstClr val="black"/>
                </a:solidFill>
                <a:hlinkClick r:id="rId15"/>
              </a:rPr>
              <a:t> до Дня Європи: столиця дивує щодня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640080" lvl="1" indent="-274320">
              <a:spcBef>
                <a:spcPct val="20000"/>
              </a:spcBef>
              <a:buClr>
                <a:srgbClr val="4F81BD"/>
              </a:buClr>
              <a:buSzPct val="80000"/>
              <a:buFont typeface="Wingdings 2" panose="05020102010507070707"/>
              <a:buChar char=""/>
            </a:pPr>
            <a:r>
              <a:rPr lang="uk-UA" sz="1600" dirty="0" smtClean="0">
                <a:solidFill>
                  <a:prstClr val="black"/>
                </a:solidFill>
                <a:hlinkClick r:id="rId16"/>
              </a:rPr>
              <a:t>Зроблено в Києві – нові можливості для столичних виробників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640080" lvl="1" indent="-274320">
              <a:spcBef>
                <a:spcPct val="20000"/>
              </a:spcBef>
              <a:buClr>
                <a:srgbClr val="4F81BD"/>
              </a:buClr>
              <a:buSzPct val="80000"/>
              <a:buFont typeface="Wingdings 2" panose="05020102010507070707"/>
              <a:buChar char=""/>
            </a:pPr>
            <a:r>
              <a:rPr lang="uk-UA" sz="1600" dirty="0" smtClean="0">
                <a:solidFill>
                  <a:prstClr val="black"/>
                </a:solidFill>
                <a:hlinkClick r:id="rId17"/>
              </a:rPr>
              <a:t>Коронація слова: нові формати розвитку книговидання та популяризації читання</a:t>
            </a:r>
            <a:endParaRPr lang="uk-UA" sz="1600" dirty="0" smtClean="0">
              <a:solidFill>
                <a:prstClr val="black"/>
              </a:solidFill>
            </a:endParaRPr>
          </a:p>
          <a:p>
            <a:pPr marL="640080" lvl="1" indent="-274320">
              <a:spcBef>
                <a:spcPct val="20000"/>
              </a:spcBef>
              <a:buClr>
                <a:srgbClr val="4F81BD"/>
              </a:buClr>
              <a:buSzPct val="80000"/>
              <a:buFont typeface="Wingdings 2" panose="05020102010507070707"/>
              <a:buChar char=""/>
            </a:pPr>
            <a:r>
              <a:rPr lang="ru-RU" sz="1600" dirty="0" smtClean="0">
                <a:hlinkClick r:id="rId18"/>
              </a:rPr>
              <a:t>«</a:t>
            </a:r>
            <a:r>
              <a:rPr lang="ru-RU" sz="1600" dirty="0" err="1" smtClean="0">
                <a:hlinkClick r:id="rId18"/>
              </a:rPr>
              <a:t>Ліга</a:t>
            </a:r>
            <a:r>
              <a:rPr lang="ru-RU" sz="1600" dirty="0" smtClean="0">
                <a:hlinkClick r:id="rId18"/>
              </a:rPr>
              <a:t> </a:t>
            </a:r>
            <a:r>
              <a:rPr lang="ru-RU" sz="1600" dirty="0" err="1" smtClean="0">
                <a:hlinkClick r:id="rId18"/>
              </a:rPr>
              <a:t>Чемпіонів</a:t>
            </a:r>
            <a:r>
              <a:rPr lang="ru-RU" sz="1600" dirty="0" smtClean="0">
                <a:hlinkClick r:id="rId18"/>
              </a:rPr>
              <a:t> УЄФА: </a:t>
            </a:r>
            <a:r>
              <a:rPr lang="ru-RU" sz="1600" dirty="0" err="1" smtClean="0">
                <a:hlinkClick r:id="rId18"/>
              </a:rPr>
              <a:t>що</a:t>
            </a:r>
            <a:r>
              <a:rPr lang="ru-RU" sz="1600" dirty="0" smtClean="0">
                <a:hlinkClick r:id="rId18"/>
              </a:rPr>
              <a:t> </a:t>
            </a:r>
            <a:r>
              <a:rPr lang="ru-RU" sz="1600" dirty="0" err="1" smtClean="0">
                <a:hlinkClick r:id="rId18"/>
              </a:rPr>
              <a:t>Київ</a:t>
            </a:r>
            <a:r>
              <a:rPr lang="ru-RU" sz="1600" dirty="0" smtClean="0">
                <a:hlinkClick r:id="rId18"/>
              </a:rPr>
              <a:t> </a:t>
            </a:r>
            <a:r>
              <a:rPr lang="ru-RU" sz="1600" dirty="0" err="1" smtClean="0">
                <a:hlinkClick r:id="rId18"/>
              </a:rPr>
              <a:t>готує</a:t>
            </a:r>
            <a:r>
              <a:rPr lang="ru-RU" sz="1600" dirty="0" smtClean="0">
                <a:hlinkClick r:id="rId18"/>
              </a:rPr>
              <a:t> для </a:t>
            </a:r>
            <a:r>
              <a:rPr lang="ru-RU" sz="1600" dirty="0" err="1" smtClean="0">
                <a:hlinkClick r:id="rId18"/>
              </a:rPr>
              <a:t>киян</a:t>
            </a:r>
            <a:r>
              <a:rPr lang="ru-RU" sz="1600" dirty="0" smtClean="0">
                <a:hlinkClick r:id="rId18"/>
              </a:rPr>
              <a:t> </a:t>
            </a:r>
            <a:r>
              <a:rPr lang="ru-RU" sz="1600" dirty="0" err="1" smtClean="0">
                <a:hlinkClick r:id="rId18"/>
              </a:rPr>
              <a:t>і</a:t>
            </a:r>
            <a:r>
              <a:rPr lang="ru-RU" sz="1600" dirty="0" smtClean="0">
                <a:hlinkClick r:id="rId18"/>
              </a:rPr>
              <a:t> гостей </a:t>
            </a:r>
            <a:r>
              <a:rPr lang="ru-RU" sz="1600" dirty="0" err="1" smtClean="0">
                <a:hlinkClick r:id="rId18"/>
              </a:rPr>
              <a:t>столиці</a:t>
            </a:r>
            <a:r>
              <a:rPr lang="ru-RU" sz="1600" dirty="0" smtClean="0">
                <a:hlinkClick r:id="rId18"/>
              </a:rPr>
              <a:t> - </a:t>
            </a:r>
            <a:r>
              <a:rPr lang="ru-RU" sz="1600" dirty="0" err="1" smtClean="0">
                <a:hlinkClick r:id="rId18"/>
              </a:rPr>
              <a:t>основні</a:t>
            </a:r>
            <a:r>
              <a:rPr lang="ru-RU" sz="1600" dirty="0" smtClean="0">
                <a:hlinkClick r:id="rId18"/>
              </a:rPr>
              <a:t> </a:t>
            </a:r>
            <a:r>
              <a:rPr lang="ru-RU" sz="1600" dirty="0" err="1" smtClean="0">
                <a:hlinkClick r:id="rId18"/>
              </a:rPr>
              <a:t>локації</a:t>
            </a:r>
            <a:r>
              <a:rPr lang="ru-RU" sz="1600" dirty="0" smtClean="0">
                <a:hlinkClick r:id="rId18"/>
              </a:rPr>
              <a:t>, </a:t>
            </a:r>
            <a:r>
              <a:rPr lang="ru-RU" sz="1600" dirty="0" err="1" smtClean="0">
                <a:hlinkClick r:id="rId18"/>
              </a:rPr>
              <a:t>активності</a:t>
            </a:r>
            <a:r>
              <a:rPr lang="ru-RU" sz="1600" dirty="0" smtClean="0">
                <a:hlinkClick r:id="rId18"/>
              </a:rPr>
              <a:t> та </a:t>
            </a:r>
            <a:r>
              <a:rPr lang="ru-RU" sz="1600" dirty="0" err="1" smtClean="0">
                <a:hlinkClick r:id="rId18"/>
              </a:rPr>
              <a:t>логістика</a:t>
            </a:r>
            <a:r>
              <a:rPr lang="ru-RU" sz="1600" dirty="0" smtClean="0">
                <a:hlinkClick r:id="rId18"/>
              </a:rPr>
              <a:t>»</a:t>
            </a:r>
            <a:endParaRPr lang="ru-RU" sz="1600" dirty="0" smtClean="0"/>
          </a:p>
          <a:p>
            <a:pPr marL="640080" lvl="1" indent="-274320">
              <a:spcBef>
                <a:spcPct val="20000"/>
              </a:spcBef>
              <a:buClr>
                <a:srgbClr val="4F81BD"/>
              </a:buClr>
              <a:buSzPct val="80000"/>
              <a:buFont typeface="Wingdings 2" panose="05020102010507070707"/>
              <a:buChar char=""/>
            </a:pPr>
            <a:r>
              <a:rPr lang="ru-RU" sz="1600" dirty="0" smtClean="0">
                <a:hlinkClick r:id="rId19"/>
              </a:rPr>
              <a:t>«</a:t>
            </a:r>
            <a:r>
              <a:rPr lang="ru-RU" sz="1600" dirty="0" err="1" smtClean="0">
                <a:hlinkClick r:id="rId19"/>
              </a:rPr>
              <a:t>Підсумки</a:t>
            </a:r>
            <a:r>
              <a:rPr lang="ru-RU" sz="1600" dirty="0" smtClean="0">
                <a:hlinkClick r:id="rId19"/>
              </a:rPr>
              <a:t> </a:t>
            </a:r>
            <a:r>
              <a:rPr lang="ru-RU" sz="1600" dirty="0" err="1" smtClean="0">
                <a:hlinkClick r:id="rId19"/>
              </a:rPr>
              <a:t>проведення</a:t>
            </a:r>
            <a:r>
              <a:rPr lang="ru-RU" sz="1600" dirty="0" smtClean="0">
                <a:hlinkClick r:id="rId19"/>
              </a:rPr>
              <a:t> </a:t>
            </a:r>
            <a:r>
              <a:rPr lang="ru-RU" sz="1600" dirty="0" err="1" smtClean="0">
                <a:hlinkClick r:id="rId19"/>
              </a:rPr>
              <a:t>фіналу</a:t>
            </a:r>
            <a:r>
              <a:rPr lang="ru-RU" sz="1600" dirty="0" smtClean="0">
                <a:hlinkClick r:id="rId19"/>
              </a:rPr>
              <a:t> </a:t>
            </a:r>
            <a:r>
              <a:rPr lang="ru-RU" sz="1600" dirty="0" err="1" smtClean="0">
                <a:hlinkClick r:id="rId19"/>
              </a:rPr>
              <a:t>Ліги</a:t>
            </a:r>
            <a:r>
              <a:rPr lang="ru-RU" sz="1600" dirty="0" smtClean="0">
                <a:hlinkClick r:id="rId19"/>
              </a:rPr>
              <a:t> </a:t>
            </a:r>
            <a:r>
              <a:rPr lang="ru-RU" sz="1600" dirty="0" err="1" smtClean="0">
                <a:hlinkClick r:id="rId19"/>
              </a:rPr>
              <a:t>чемпіонів</a:t>
            </a:r>
            <a:r>
              <a:rPr lang="ru-RU" sz="1600" dirty="0" smtClean="0">
                <a:hlinkClick r:id="rId19"/>
              </a:rPr>
              <a:t> УЄФА сезону 2017/2018 у м. </a:t>
            </a:r>
            <a:r>
              <a:rPr lang="ru-RU" sz="1600" dirty="0" err="1" smtClean="0">
                <a:hlinkClick r:id="rId19"/>
              </a:rPr>
              <a:t>Києві</a:t>
            </a:r>
            <a:r>
              <a:rPr lang="ru-RU" sz="1600" dirty="0" smtClean="0">
                <a:hlinkClick r:id="rId19"/>
              </a:rPr>
              <a:t>»</a:t>
            </a:r>
            <a:endParaRPr lang="ru-RU" sz="1600" dirty="0" smtClean="0"/>
          </a:p>
          <a:p>
            <a:pPr marL="640080" lvl="1" indent="-274320">
              <a:spcBef>
                <a:spcPct val="20000"/>
              </a:spcBef>
              <a:buClr>
                <a:srgbClr val="4F81BD"/>
              </a:buClr>
              <a:buSzPct val="80000"/>
              <a:buFont typeface="Wingdings 2" panose="05020102010507070707"/>
              <a:buChar char=""/>
            </a:pPr>
            <a:r>
              <a:rPr lang="ru-RU" sz="1600" dirty="0" smtClean="0">
                <a:hlinkClick r:id="rId20"/>
              </a:rPr>
              <a:t>Старт </a:t>
            </a:r>
            <a:r>
              <a:rPr lang="ru-RU" sz="1600" dirty="0" err="1" smtClean="0">
                <a:hlinkClick r:id="rId20"/>
              </a:rPr>
              <a:t>Громадського</a:t>
            </a:r>
            <a:r>
              <a:rPr lang="ru-RU" sz="1600" dirty="0" smtClean="0">
                <a:hlinkClick r:id="rId20"/>
              </a:rPr>
              <a:t> бюджету-3 у </a:t>
            </a:r>
            <a:r>
              <a:rPr lang="ru-RU" sz="1600" dirty="0" err="1" smtClean="0">
                <a:hlinkClick r:id="rId20"/>
              </a:rPr>
              <a:t>Києві</a:t>
            </a:r>
            <a:r>
              <a:rPr lang="ru-RU" sz="1600" dirty="0" smtClean="0">
                <a:hlinkClick r:id="rId20"/>
              </a:rPr>
              <a:t>: </a:t>
            </a:r>
            <a:r>
              <a:rPr lang="ru-RU" sz="1600" dirty="0" err="1" smtClean="0">
                <a:hlinkClick r:id="rId20"/>
              </a:rPr>
              <a:t>новації</a:t>
            </a:r>
            <a:r>
              <a:rPr lang="ru-RU" sz="1600" dirty="0" smtClean="0">
                <a:hlinkClick r:id="rId20"/>
              </a:rPr>
              <a:t> та </a:t>
            </a:r>
            <a:r>
              <a:rPr lang="ru-RU" sz="1600" dirty="0" err="1" smtClean="0">
                <a:hlinkClick r:id="rId20"/>
              </a:rPr>
              <a:t>інформаційна</a:t>
            </a:r>
            <a:r>
              <a:rPr lang="ru-RU" sz="1600" dirty="0" smtClean="0">
                <a:hlinkClick r:id="rId20"/>
              </a:rPr>
              <a:t> </a:t>
            </a:r>
            <a:r>
              <a:rPr lang="ru-RU" sz="1600" dirty="0" err="1" smtClean="0">
                <a:hlinkClick r:id="rId20"/>
              </a:rPr>
              <a:t>кампанія</a:t>
            </a:r>
            <a:endParaRPr lang="ru-RU" sz="1600" dirty="0" smtClean="0"/>
          </a:p>
          <a:p>
            <a:pPr marL="640080" lvl="1" indent="-274320">
              <a:spcBef>
                <a:spcPct val="20000"/>
              </a:spcBef>
              <a:buClr>
                <a:srgbClr val="4F81BD"/>
              </a:buClr>
              <a:buSzPct val="80000"/>
              <a:buFont typeface="Wingdings 2" panose="05020102010507070707"/>
              <a:buChar char=""/>
            </a:pPr>
            <a:r>
              <a:rPr lang="ru-RU" sz="1600" dirty="0" smtClean="0">
                <a:hlinkClick r:id="rId21"/>
              </a:rPr>
              <a:t>«</a:t>
            </a:r>
            <a:r>
              <a:rPr lang="ru-RU" sz="1600" dirty="0" err="1" smtClean="0">
                <a:hlinkClick r:id="rId21"/>
              </a:rPr>
              <a:t>Коронація</a:t>
            </a:r>
            <a:r>
              <a:rPr lang="ru-RU" sz="1600" dirty="0" smtClean="0">
                <a:hlinkClick r:id="rId21"/>
              </a:rPr>
              <a:t> слова» </a:t>
            </a:r>
            <a:r>
              <a:rPr lang="ru-RU" sz="1600" dirty="0" err="1" smtClean="0">
                <a:hlinkClick r:id="rId21"/>
              </a:rPr>
              <a:t>трансформується</a:t>
            </a:r>
            <a:r>
              <a:rPr lang="ru-RU" sz="1600" dirty="0" smtClean="0">
                <a:hlinkClick r:id="rId21"/>
              </a:rPr>
              <a:t> у </a:t>
            </a:r>
            <a:r>
              <a:rPr lang="ru-RU" sz="1600" dirty="0" err="1" smtClean="0">
                <a:hlinkClick r:id="rId21"/>
              </a:rPr>
              <a:t>найграндіозніший</a:t>
            </a:r>
            <a:r>
              <a:rPr lang="ru-RU" sz="1600" dirty="0" smtClean="0">
                <a:hlinkClick r:id="rId21"/>
              </a:rPr>
              <a:t> </a:t>
            </a:r>
            <a:r>
              <a:rPr lang="ru-RU" sz="1600" dirty="0" err="1" smtClean="0">
                <a:hlinkClick r:id="rId21"/>
              </a:rPr>
              <a:t>літературний</a:t>
            </a:r>
            <a:r>
              <a:rPr lang="ru-RU" sz="1600" dirty="0" smtClean="0">
                <a:hlinkClick r:id="rId21"/>
              </a:rPr>
              <a:t> проект </a:t>
            </a:r>
            <a:r>
              <a:rPr lang="ru-RU" sz="1600" dirty="0" err="1" smtClean="0">
                <a:hlinkClick r:id="rId21"/>
              </a:rPr>
              <a:t>країни</a:t>
            </a:r>
            <a:endParaRPr lang="ru-RU" sz="1600" dirty="0" smtClean="0"/>
          </a:p>
          <a:p>
            <a:pPr marL="640080" lvl="1" indent="-274320">
              <a:spcBef>
                <a:spcPct val="20000"/>
              </a:spcBef>
              <a:buClr>
                <a:srgbClr val="4F81BD"/>
              </a:buClr>
              <a:buSzPct val="80000"/>
              <a:buFont typeface="Wingdings 2" panose="05020102010507070707"/>
              <a:buChar char=""/>
            </a:pPr>
            <a:r>
              <a:rPr lang="ru-RU" sz="1600" dirty="0" smtClean="0">
                <a:hlinkClick r:id="rId22"/>
              </a:rPr>
              <a:t>«</a:t>
            </a:r>
            <a:r>
              <a:rPr lang="ru-RU" sz="1600" dirty="0" err="1" smtClean="0">
                <a:hlinkClick r:id="rId22"/>
              </a:rPr>
              <a:t>Зроблено</a:t>
            </a:r>
            <a:r>
              <a:rPr lang="ru-RU" sz="1600" dirty="0" smtClean="0">
                <a:hlinkClick r:id="rId22"/>
              </a:rPr>
              <a:t> в </a:t>
            </a:r>
            <a:r>
              <a:rPr lang="ru-RU" sz="1600" dirty="0" err="1" smtClean="0">
                <a:hlinkClick r:id="rId22"/>
              </a:rPr>
              <a:t>Києві</a:t>
            </a:r>
            <a:r>
              <a:rPr lang="ru-RU" sz="1600" dirty="0" smtClean="0">
                <a:hlinkClick r:id="rId22"/>
              </a:rPr>
              <a:t>»: </a:t>
            </a:r>
            <a:r>
              <a:rPr lang="ru-RU" sz="1600" dirty="0" err="1" smtClean="0">
                <a:hlinkClick r:id="rId22"/>
              </a:rPr>
              <a:t>відкриття</a:t>
            </a:r>
            <a:r>
              <a:rPr lang="ru-RU" sz="1600" dirty="0" smtClean="0">
                <a:hlinkClick r:id="rId22"/>
              </a:rPr>
              <a:t> </a:t>
            </a:r>
            <a:r>
              <a:rPr lang="ru-RU" sz="1600" dirty="0" err="1" smtClean="0">
                <a:hlinkClick r:id="rId22"/>
              </a:rPr>
              <a:t>виставки-презентації</a:t>
            </a:r>
            <a:r>
              <a:rPr lang="ru-RU" sz="1600" dirty="0" smtClean="0">
                <a:hlinkClick r:id="rId22"/>
              </a:rPr>
              <a:t> </a:t>
            </a:r>
            <a:r>
              <a:rPr lang="ru-RU" sz="1600" dirty="0" err="1" smtClean="0">
                <a:hlinkClick r:id="rId22"/>
              </a:rPr>
              <a:t>промислової</a:t>
            </a:r>
            <a:r>
              <a:rPr lang="ru-RU" sz="1600" dirty="0" smtClean="0">
                <a:hlinkClick r:id="rId22"/>
              </a:rPr>
              <a:t> </a:t>
            </a:r>
            <a:r>
              <a:rPr lang="ru-RU" sz="1600" dirty="0" err="1" smtClean="0">
                <a:hlinkClick r:id="rId22"/>
              </a:rPr>
              <a:t>продукції</a:t>
            </a:r>
            <a:r>
              <a:rPr lang="ru-RU" sz="1600" dirty="0" smtClean="0">
                <a:hlinkClick r:id="rId22"/>
              </a:rPr>
              <a:t> </a:t>
            </a:r>
            <a:r>
              <a:rPr lang="ru-RU" sz="1600" dirty="0" err="1" smtClean="0">
                <a:hlinkClick r:id="rId22"/>
              </a:rPr>
              <a:t>київських</a:t>
            </a:r>
            <a:r>
              <a:rPr lang="ru-RU" sz="1600" dirty="0" smtClean="0">
                <a:hlinkClick r:id="rId22"/>
              </a:rPr>
              <a:t> </a:t>
            </a:r>
            <a:r>
              <a:rPr lang="ru-RU" sz="1600" dirty="0" err="1" smtClean="0">
                <a:hlinkClick r:id="rId22"/>
              </a:rPr>
              <a:t>виробників</a:t>
            </a:r>
            <a:endParaRPr lang="ru-RU" sz="1600" dirty="0" smtClean="0"/>
          </a:p>
          <a:p>
            <a:pPr marL="640080" lvl="1" indent="-274320">
              <a:spcBef>
                <a:spcPct val="20000"/>
              </a:spcBef>
              <a:buClr>
                <a:srgbClr val="4F81BD"/>
              </a:buClr>
              <a:buSzPct val="80000"/>
              <a:buFont typeface="Wingdings 2" panose="05020102010507070707"/>
              <a:buChar char=""/>
            </a:pPr>
            <a:r>
              <a:rPr lang="ru-RU" sz="1600" dirty="0" smtClean="0">
                <a:hlinkClick r:id="rId23"/>
              </a:rPr>
              <a:t>«</a:t>
            </a:r>
            <a:r>
              <a:rPr lang="ru-RU" sz="1600" dirty="0" err="1" smtClean="0">
                <a:hlinkClick r:id="rId23"/>
              </a:rPr>
              <a:t>Громадський</a:t>
            </a:r>
            <a:r>
              <a:rPr lang="ru-RU" sz="1600" dirty="0" smtClean="0">
                <a:hlinkClick r:id="rId23"/>
              </a:rPr>
              <a:t> бюджет </a:t>
            </a:r>
            <a:r>
              <a:rPr lang="ru-RU" sz="1600" dirty="0" err="1" smtClean="0">
                <a:hlinkClick r:id="rId23"/>
              </a:rPr>
              <a:t>столиці</a:t>
            </a:r>
            <a:r>
              <a:rPr lang="ru-RU" sz="1600" dirty="0" smtClean="0">
                <a:hlinkClick r:id="rId23"/>
              </a:rPr>
              <a:t>: на </a:t>
            </a:r>
            <a:r>
              <a:rPr lang="ru-RU" sz="1600" dirty="0" err="1" smtClean="0">
                <a:hlinkClick r:id="rId23"/>
              </a:rPr>
              <a:t>голосуванні</a:t>
            </a:r>
            <a:r>
              <a:rPr lang="ru-RU" sz="1600" dirty="0" smtClean="0">
                <a:hlinkClick r:id="rId23"/>
              </a:rPr>
              <a:t> </a:t>
            </a:r>
            <a:r>
              <a:rPr lang="ru-RU" sz="1600" dirty="0" err="1" smtClean="0">
                <a:hlinkClick r:id="rId23"/>
              </a:rPr>
              <a:t>понад</a:t>
            </a:r>
            <a:r>
              <a:rPr lang="ru-RU" sz="1600" dirty="0" smtClean="0">
                <a:hlinkClick r:id="rId23"/>
              </a:rPr>
              <a:t> 900 </a:t>
            </a:r>
            <a:r>
              <a:rPr lang="ru-RU" sz="1600" dirty="0" err="1" smtClean="0">
                <a:hlinkClick r:id="rId23"/>
              </a:rPr>
              <a:t>проектів</a:t>
            </a:r>
            <a:r>
              <a:rPr lang="ru-RU" sz="1600" dirty="0" smtClean="0">
                <a:hlinkClick r:id="rId23"/>
              </a:rPr>
              <a:t>»</a:t>
            </a:r>
            <a:endParaRPr lang="ru-RU" sz="1600" dirty="0" smtClean="0"/>
          </a:p>
          <a:p>
            <a:pPr marL="640080" lvl="1" indent="-274320">
              <a:spcBef>
                <a:spcPct val="20000"/>
              </a:spcBef>
              <a:buClr>
                <a:srgbClr val="4F81BD"/>
              </a:buClr>
              <a:buSzPct val="80000"/>
              <a:buFont typeface="Wingdings 2" panose="05020102010507070707"/>
              <a:buChar char=""/>
            </a:pPr>
            <a:endParaRPr lang="uk-UA" sz="2100" dirty="0" smtClean="0">
              <a:solidFill>
                <a:prstClr val="black"/>
              </a:solidFill>
            </a:endParaRPr>
          </a:p>
          <a:p>
            <a:pPr marL="640080" lvl="1" indent="-274320">
              <a:spcBef>
                <a:spcPct val="20000"/>
              </a:spcBef>
              <a:buClr>
                <a:srgbClr val="4F81BD"/>
              </a:buClr>
              <a:buSzPct val="80000"/>
              <a:buFont typeface="Wingdings 2" panose="05020102010507070707"/>
              <a:buChar char=""/>
            </a:pPr>
            <a:endParaRPr lang="uk-UA" sz="2100" dirty="0">
              <a:solidFill>
                <a:prstClr val="black"/>
              </a:solidFill>
            </a:endParaRPr>
          </a:p>
        </p:txBody>
      </p:sp>
      <p:pic>
        <p:nvPicPr>
          <p:cNvPr id="2050" name="Picture 2" descr="E:\!DesktopDontTouch\Photo Na Portal\!!!Звіт-2017\скріни\offline комунікації\брифінги, прес-конференції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499992" y="4581129"/>
            <a:ext cx="4164440" cy="2130644"/>
          </a:xfrm>
          <a:prstGeom prst="rect">
            <a:avLst/>
          </a:prstGeom>
          <a:noFill/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15</a:t>
            </a:fld>
            <a:endParaRPr lang="ru-RU" sz="1400" dirty="0"/>
          </a:p>
        </p:txBody>
      </p:sp>
      <p:pic>
        <p:nvPicPr>
          <p:cNvPr id="21" name="Picture 6" descr="Â«Ð¡ÑÐ°ÑÑ ÐÑÐ¾Ð¼Ð°Ð´ÑÑÐºÐ¾Ð³Ð¾ Ð±ÑÐ´Ð¶ÐµÑÑ â 3 Ñ ÐÐ¸ÑÐ²Ñ: ÑÐ¾Ð·Ð¿Ð¾ÑÐ°ÑÐ¾ Ð¿ÑÐ¸Ð¹Ð¾Ð¼ Ð³ÑÐ¾Ð¼Ð°Ð´ÑÑÐºÐ¸Ñ Ð¿ÑÐ¾ÐµÐºÑÑÐ², ÑÐºÐ¸Ð¹ ÑÑÐ¸Ð²Ð°ÑÐ¸Ð¼Ðµ Ð´Ð¾ 6 ÑÐµÑÐ²Ð½Ñ (+Ð²ÑÐ´ÐµÐ¾)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13142" y="4565342"/>
            <a:ext cx="4214842" cy="2156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Круглі столи</a:t>
            </a: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Содержимое 5"/>
          <p:cNvSpPr>
            <a:spLocks noGrp="1"/>
          </p:cNvSpPr>
          <p:nvPr>
            <p:ph sz="quarter" idx="1"/>
          </p:nvPr>
        </p:nvSpPr>
        <p:spPr>
          <a:xfrm>
            <a:off x="125730" y="1124744"/>
            <a:ext cx="8334702" cy="2664296"/>
          </a:xfrm>
        </p:spPr>
        <p:txBody>
          <a:bodyPr>
            <a:noAutofit/>
          </a:bodyPr>
          <a:lstStyle/>
          <a:p>
            <a:pPr lvl="1"/>
            <a:r>
              <a:rPr lang="uk-UA" dirty="0" smtClean="0">
                <a:hlinkClick r:id="rId15"/>
              </a:rPr>
              <a:t>Дорожня карта книговидання та популяризації читання у столиці на 2017 рік</a:t>
            </a:r>
            <a:endParaRPr lang="uk-UA" dirty="0" smtClean="0"/>
          </a:p>
          <a:p>
            <a:pPr lvl="1"/>
            <a:r>
              <a:rPr lang="uk-UA" dirty="0" smtClean="0">
                <a:hlinkClick r:id="rId16"/>
              </a:rPr>
              <a:t>Медіа-комунікації, як інструмент ефективного державного управління. Формування комунікативної стратегії міста Києва</a:t>
            </a:r>
            <a:endParaRPr lang="ru-RU" dirty="0" smtClean="0"/>
          </a:p>
          <a:p>
            <a:pPr lvl="1"/>
            <a:r>
              <a:rPr lang="uk-UA" dirty="0" smtClean="0">
                <a:hlinkClick r:id="rId17"/>
              </a:rPr>
              <a:t>Мовна «</a:t>
            </a:r>
            <a:r>
              <a:rPr lang="uk-UA" dirty="0" err="1" smtClean="0">
                <a:hlinkClick r:id="rId17"/>
              </a:rPr>
              <a:t>р»-еволюція</a:t>
            </a:r>
            <a:r>
              <a:rPr lang="uk-UA" dirty="0" smtClean="0">
                <a:hlinkClick r:id="rId17"/>
              </a:rPr>
              <a:t> у столиці 2017: </a:t>
            </a:r>
            <a:r>
              <a:rPr lang="uk-UA" dirty="0" err="1" smtClean="0">
                <a:hlinkClick r:id="rId17"/>
              </a:rPr>
              <a:t>спільнодія</a:t>
            </a:r>
            <a:r>
              <a:rPr lang="uk-UA" dirty="0" smtClean="0">
                <a:hlinkClick r:id="rId17"/>
              </a:rPr>
              <a:t> як ресурс формування національної ідентичності</a:t>
            </a:r>
            <a:endParaRPr lang="ru-RU" dirty="0" smtClean="0"/>
          </a:p>
          <a:p>
            <a:pPr lvl="1"/>
            <a:r>
              <a:rPr lang="uk-UA" dirty="0" smtClean="0">
                <a:hlinkClick r:id="rId18"/>
              </a:rPr>
              <a:t>Всеукраїнський тиждень дитячого читання: як розвинути любов до книги</a:t>
            </a:r>
            <a:endParaRPr lang="ru-RU" dirty="0" smtClean="0"/>
          </a:p>
          <a:p>
            <a:pPr lvl="1"/>
            <a:r>
              <a:rPr lang="uk-UA" dirty="0" smtClean="0">
                <a:hlinkClick r:id="rId19"/>
              </a:rPr>
              <a:t>Комунікаційні можливості сучасного кіно для зміни </a:t>
            </a:r>
            <a:r>
              <a:rPr lang="uk-UA" dirty="0" err="1" smtClean="0">
                <a:hlinkClick r:id="rId19"/>
              </a:rPr>
              <a:t>наративу</a:t>
            </a:r>
            <a:r>
              <a:rPr lang="uk-UA" dirty="0" smtClean="0">
                <a:hlinkClick r:id="rId19"/>
              </a:rPr>
              <a:t> «зрада» на «перемога»</a:t>
            </a:r>
            <a:endParaRPr lang="uk-UA" dirty="0" smtClean="0"/>
          </a:p>
          <a:p>
            <a:pPr lvl="1"/>
            <a:r>
              <a:rPr lang="ru-RU" dirty="0" err="1" smtClean="0">
                <a:hlinkClick r:id="rId20"/>
              </a:rPr>
              <a:t>Кращ</a:t>
            </a:r>
            <a:r>
              <a:rPr lang="uk-UA" dirty="0" smtClean="0">
                <a:hlinkClick r:id="rId20"/>
              </a:rPr>
              <a:t>і практики Громадського бюджету столиці</a:t>
            </a:r>
            <a:endParaRPr lang="ru-RU" dirty="0" smtClean="0"/>
          </a:p>
        </p:txBody>
      </p:sp>
      <p:pic>
        <p:nvPicPr>
          <p:cNvPr id="1028" name="Picture 4" descr="E:\!DesktopDontTouch\Photo Na Portal\!!!Звіт-2017\скріни\offline комунікації\круглі столи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0034" y="3929066"/>
            <a:ext cx="4639308" cy="2715634"/>
          </a:xfrm>
          <a:prstGeom prst="rect">
            <a:avLst/>
          </a:prstGeom>
          <a:noFill/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16</a:t>
            </a:fld>
            <a:endParaRPr lang="ru-RU" sz="1400" dirty="0"/>
          </a:p>
        </p:txBody>
      </p:sp>
      <p:pic>
        <p:nvPicPr>
          <p:cNvPr id="43010" name="Picture 2" descr="https://dsk.kyivcity.gov.ua/done_img/gib/1462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500694" y="3284984"/>
            <a:ext cx="3273095" cy="2216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>
            <a:norm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Публічні звіти і презентації </a:t>
            </a:r>
            <a:endParaRPr lang="ru-RU" altLang="en-US" cap="small" dirty="0" err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Содержимое 5"/>
          <p:cNvSpPr>
            <a:spLocks noGrp="1"/>
          </p:cNvSpPr>
          <p:nvPr>
            <p:ph sz="quarter" idx="1"/>
          </p:nvPr>
        </p:nvSpPr>
        <p:spPr>
          <a:xfrm>
            <a:off x="232088" y="1124744"/>
            <a:ext cx="8280920" cy="51845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uk-UA" sz="1900" dirty="0" smtClean="0">
                <a:hlinkClick r:id="rId15"/>
              </a:rPr>
              <a:t>Презентація системи електронного запису дітей до дошкільних навчальних закладів</a:t>
            </a:r>
            <a:endParaRPr lang="ru-RU" sz="1900" dirty="0" smtClean="0"/>
          </a:p>
          <a:p>
            <a:pPr lvl="1">
              <a:lnSpc>
                <a:spcPct val="100000"/>
              </a:lnSpc>
            </a:pPr>
            <a:r>
              <a:rPr lang="uk-UA" sz="1900" dirty="0" err="1" smtClean="0">
                <a:hlinkClick r:id="rId16"/>
              </a:rPr>
              <a:t>Євробачення</a:t>
            </a:r>
            <a:r>
              <a:rPr lang="uk-UA" sz="1900" dirty="0" smtClean="0">
                <a:hlinkClick r:id="rId16"/>
              </a:rPr>
              <a:t>-2017. Презентація культурно-мистецьких заходів у столиці</a:t>
            </a:r>
            <a:endParaRPr lang="ru-RU" sz="1900" dirty="0" smtClean="0"/>
          </a:p>
          <a:p>
            <a:pPr lvl="1">
              <a:lnSpc>
                <a:spcPct val="100000"/>
              </a:lnSpc>
            </a:pPr>
            <a:r>
              <a:rPr lang="uk-UA" sz="1900" dirty="0" smtClean="0">
                <a:hlinkClick r:id="rId17"/>
              </a:rPr>
              <a:t>День Києва. Презентація проектів</a:t>
            </a:r>
            <a:endParaRPr lang="ru-RU" sz="1900" dirty="0" smtClean="0"/>
          </a:p>
          <a:p>
            <a:pPr lvl="1">
              <a:lnSpc>
                <a:spcPct val="100000"/>
              </a:lnSpc>
            </a:pPr>
            <a:r>
              <a:rPr lang="uk-UA" sz="1900" dirty="0" smtClean="0">
                <a:hlinkClick r:id="rId18"/>
              </a:rPr>
              <a:t>Публічна презентація медіа проектів до 26-ї річниці Дня незалежності України</a:t>
            </a:r>
            <a:endParaRPr lang="ru-RU" sz="1900" dirty="0" smtClean="0"/>
          </a:p>
          <a:p>
            <a:pPr lvl="1">
              <a:lnSpc>
                <a:spcPct val="100000"/>
              </a:lnSpc>
            </a:pPr>
            <a:r>
              <a:rPr lang="uk-UA" sz="1900" dirty="0" smtClean="0">
                <a:hlinkClick r:id="rId19"/>
              </a:rPr>
              <a:t>Презентація інформаційно-комунікативного проекту «Герої, увічнені у вулицях Києва»</a:t>
            </a:r>
            <a:endParaRPr lang="ru-RU" sz="1900" dirty="0" smtClean="0"/>
          </a:p>
          <a:p>
            <a:pPr lvl="1">
              <a:lnSpc>
                <a:spcPct val="100000"/>
              </a:lnSpc>
            </a:pPr>
            <a:r>
              <a:rPr lang="uk-UA" sz="1900" dirty="0" smtClean="0">
                <a:hlinkClick r:id="rId20"/>
              </a:rPr>
              <a:t>Презентація інформаційного проекту «Київ читає»</a:t>
            </a:r>
            <a:endParaRPr lang="uk-UA" sz="1900" dirty="0" smtClean="0"/>
          </a:p>
          <a:p>
            <a:pPr lvl="1">
              <a:lnSpc>
                <a:spcPct val="100000"/>
              </a:lnSpc>
            </a:pPr>
            <a:r>
              <a:rPr lang="uk-UA" sz="1900" dirty="0" smtClean="0">
                <a:hlinkClick r:id="rId21"/>
              </a:rPr>
              <a:t>Публічний звіт Видавничої ради при Департаменті суспільних комунікацій за 2016 рік. Критерії відбору та використання коштів міського бюджету у 2017 році</a:t>
            </a:r>
            <a:endParaRPr lang="ru-RU" sz="1900" dirty="0" smtClean="0"/>
          </a:p>
        </p:txBody>
      </p:sp>
      <p:pic>
        <p:nvPicPr>
          <p:cNvPr id="3074" name="Picture 2" descr="E:\!DesktopDontTouch\Photo Na Portal\!!!Звіт-2017\скріни\offline комунікації\публічні презентації1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961" y="5076553"/>
            <a:ext cx="3481919" cy="1781447"/>
          </a:xfrm>
          <a:prstGeom prst="rect">
            <a:avLst/>
          </a:prstGeom>
          <a:noFill/>
        </p:spPr>
      </p:pic>
      <p:pic>
        <p:nvPicPr>
          <p:cNvPr id="3081" name="Picture 9" descr="http://dsk.kievcity.gov.ua/files/2017/8/15/3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770229" y="5085184"/>
            <a:ext cx="3474862" cy="17728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17</a:t>
            </a:fld>
            <a:endParaRPr lang="ru-RU" sz="1400" dirty="0"/>
          </a:p>
        </p:txBody>
      </p:sp>
      <p:pic>
        <p:nvPicPr>
          <p:cNvPr id="3079" name="Picture 7" descr="http://dsk.kievcity.gov.ua/done_img/gib/1280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852976" y="5085184"/>
            <a:ext cx="3327536" cy="17728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>
            <a:norm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Публічні звіти і презентації   </a:t>
            </a: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Содержимое 5"/>
          <p:cNvSpPr>
            <a:spLocks noGrp="1"/>
          </p:cNvSpPr>
          <p:nvPr>
            <p:ph sz="quarter" idx="1"/>
          </p:nvPr>
        </p:nvSpPr>
        <p:spPr>
          <a:xfrm>
            <a:off x="232088" y="1124744"/>
            <a:ext cx="8280920" cy="51845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ru-RU" sz="2000" dirty="0" err="1" smtClean="0">
                <a:hlinkClick r:id="rId15"/>
              </a:rPr>
              <a:t>Результатів</a:t>
            </a:r>
            <a:r>
              <a:rPr lang="ru-RU" sz="2000" dirty="0" smtClean="0">
                <a:hlinkClick r:id="rId15"/>
              </a:rPr>
              <a:t> </a:t>
            </a:r>
            <a:r>
              <a:rPr lang="ru-RU" sz="2000" dirty="0" err="1" smtClean="0">
                <a:hlinkClick r:id="rId15"/>
              </a:rPr>
              <a:t>соціологічного</a:t>
            </a:r>
            <a:r>
              <a:rPr lang="ru-RU" sz="2000" dirty="0" smtClean="0">
                <a:hlinkClick r:id="rId15"/>
              </a:rPr>
              <a:t> </a:t>
            </a:r>
            <a:r>
              <a:rPr lang="ru-RU" sz="2000" dirty="0" err="1" smtClean="0">
                <a:hlinkClick r:id="rId15"/>
              </a:rPr>
              <a:t>дослідження</a:t>
            </a:r>
            <a:r>
              <a:rPr lang="ru-RU" sz="2000" dirty="0" smtClean="0">
                <a:hlinkClick r:id="rId15"/>
              </a:rPr>
              <a:t> «</a:t>
            </a:r>
            <a:r>
              <a:rPr lang="ru-RU" sz="2000" dirty="0" err="1" smtClean="0">
                <a:hlinkClick r:id="rId15"/>
              </a:rPr>
              <a:t>Індекс</a:t>
            </a:r>
            <a:r>
              <a:rPr lang="ru-RU" sz="2000" dirty="0" smtClean="0">
                <a:hlinkClick r:id="rId15"/>
              </a:rPr>
              <a:t> </a:t>
            </a:r>
            <a:r>
              <a:rPr lang="ru-RU" sz="2000" dirty="0" err="1" smtClean="0">
                <a:hlinkClick r:id="rId15"/>
              </a:rPr>
              <a:t>підтримки</a:t>
            </a:r>
            <a:r>
              <a:rPr lang="ru-RU" sz="2000" dirty="0" smtClean="0">
                <a:hlinkClick r:id="rId15"/>
              </a:rPr>
              <a:t> </a:t>
            </a:r>
            <a:r>
              <a:rPr lang="ru-RU" sz="2000" dirty="0" err="1" smtClean="0">
                <a:hlinkClick r:id="rId15"/>
              </a:rPr>
              <a:t>євроатлантичної</a:t>
            </a:r>
            <a:r>
              <a:rPr lang="ru-RU" sz="2000" dirty="0" smtClean="0">
                <a:hlinkClick r:id="rId15"/>
              </a:rPr>
              <a:t> </a:t>
            </a:r>
            <a:r>
              <a:rPr lang="ru-RU" sz="2000" dirty="0" err="1" smtClean="0">
                <a:hlinkClick r:id="rId15"/>
              </a:rPr>
              <a:t>інтеграції</a:t>
            </a:r>
            <a:r>
              <a:rPr lang="ru-RU" sz="2000" dirty="0" smtClean="0">
                <a:hlinkClick r:id="rId15"/>
              </a:rPr>
              <a:t>: </a:t>
            </a:r>
            <a:r>
              <a:rPr lang="ru-RU" sz="2000" dirty="0" err="1" smtClean="0">
                <a:hlinkClick r:id="rId15"/>
              </a:rPr>
              <a:t>зміна</a:t>
            </a:r>
            <a:r>
              <a:rPr lang="ru-RU" sz="2000" dirty="0" smtClean="0">
                <a:hlinkClick r:id="rId15"/>
              </a:rPr>
              <a:t> у настроях </a:t>
            </a:r>
            <a:r>
              <a:rPr lang="ru-RU" sz="2000" dirty="0" err="1" smtClean="0">
                <a:hlinkClick r:id="rId15"/>
              </a:rPr>
              <a:t>киян</a:t>
            </a:r>
            <a:r>
              <a:rPr lang="ru-RU" sz="2000" dirty="0" smtClean="0">
                <a:hlinkClick r:id="rId15"/>
              </a:rPr>
              <a:t>»</a:t>
            </a:r>
            <a:endParaRPr lang="ru-RU" sz="2000" dirty="0" smtClean="0"/>
          </a:p>
          <a:p>
            <a:pPr lvl="1">
              <a:lnSpc>
                <a:spcPct val="100000"/>
              </a:lnSpc>
            </a:pPr>
            <a:r>
              <a:rPr lang="ru-RU" sz="2000" dirty="0" err="1" smtClean="0">
                <a:hlinkClick r:id="rId16"/>
              </a:rPr>
              <a:t>Інформаційно-просвітницької</a:t>
            </a:r>
            <a:r>
              <a:rPr lang="ru-RU" sz="2000" dirty="0" smtClean="0">
                <a:hlinkClick r:id="rId16"/>
              </a:rPr>
              <a:t> </a:t>
            </a:r>
            <a:r>
              <a:rPr lang="ru-RU" sz="2000" dirty="0" err="1" smtClean="0">
                <a:hlinkClick r:id="rId16"/>
              </a:rPr>
              <a:t>кампанії</a:t>
            </a:r>
            <a:r>
              <a:rPr lang="ru-RU" sz="2000" dirty="0" smtClean="0">
                <a:hlinkClick r:id="rId16"/>
              </a:rPr>
              <a:t> на </a:t>
            </a:r>
            <a:r>
              <a:rPr lang="ru-RU" sz="2000" dirty="0" err="1" smtClean="0">
                <a:hlinkClick r:id="rId16"/>
              </a:rPr>
              <a:t>підтримку</a:t>
            </a:r>
            <a:r>
              <a:rPr lang="ru-RU" sz="2000" dirty="0" smtClean="0">
                <a:hlinkClick r:id="rId16"/>
              </a:rPr>
              <a:t> </a:t>
            </a:r>
            <a:r>
              <a:rPr lang="ru-RU" sz="2000" dirty="0" err="1" smtClean="0">
                <a:hlinkClick r:id="rId16"/>
              </a:rPr>
              <a:t>Громадського</a:t>
            </a:r>
            <a:r>
              <a:rPr lang="ru-RU" sz="2000" dirty="0" smtClean="0">
                <a:hlinkClick r:id="rId16"/>
              </a:rPr>
              <a:t> бюджету </a:t>
            </a:r>
            <a:r>
              <a:rPr lang="ru-RU" sz="2000" dirty="0" err="1" smtClean="0">
                <a:hlinkClick r:id="rId16"/>
              </a:rPr>
              <a:t>міста</a:t>
            </a:r>
            <a:r>
              <a:rPr lang="ru-RU" sz="2000" dirty="0" smtClean="0">
                <a:hlinkClick r:id="rId16"/>
              </a:rPr>
              <a:t> </a:t>
            </a:r>
            <a:r>
              <a:rPr lang="ru-RU" sz="2000" dirty="0" err="1" smtClean="0">
                <a:hlinkClick r:id="rId16"/>
              </a:rPr>
              <a:t>Києва</a:t>
            </a:r>
            <a:endParaRPr lang="ru-RU" sz="2000" dirty="0" smtClean="0"/>
          </a:p>
          <a:p>
            <a:pPr lvl="1">
              <a:lnSpc>
                <a:spcPct val="100000"/>
              </a:lnSpc>
            </a:pPr>
            <a:r>
              <a:rPr lang="ru-RU" sz="2000" dirty="0" err="1" smtClean="0">
                <a:hlinkClick r:id="rId17"/>
              </a:rPr>
              <a:t>Комунікаційних</a:t>
            </a:r>
            <a:r>
              <a:rPr lang="ru-RU" sz="2000" dirty="0" smtClean="0">
                <a:hlinkClick r:id="rId17"/>
              </a:rPr>
              <a:t> </a:t>
            </a:r>
            <a:r>
              <a:rPr lang="ru-RU" sz="2000" dirty="0" err="1" smtClean="0">
                <a:hlinkClick r:id="rId17"/>
              </a:rPr>
              <a:t>проектів</a:t>
            </a:r>
            <a:r>
              <a:rPr lang="ru-RU" sz="2000" dirty="0" smtClean="0">
                <a:hlinkClick r:id="rId17"/>
              </a:rPr>
              <a:t> до 27-ї </a:t>
            </a:r>
            <a:r>
              <a:rPr lang="ru-RU" sz="2000" dirty="0" err="1" smtClean="0">
                <a:hlinkClick r:id="rId17"/>
              </a:rPr>
              <a:t>річниці</a:t>
            </a:r>
            <a:r>
              <a:rPr lang="ru-RU" sz="2000" dirty="0" smtClean="0">
                <a:hlinkClick r:id="rId17"/>
              </a:rPr>
              <a:t> Дня </a:t>
            </a:r>
            <a:r>
              <a:rPr lang="ru-RU" sz="2000" dirty="0" err="1" smtClean="0">
                <a:hlinkClick r:id="rId17"/>
              </a:rPr>
              <a:t>незалежності</a:t>
            </a:r>
            <a:r>
              <a:rPr lang="ru-RU" sz="2000" dirty="0" smtClean="0">
                <a:hlinkClick r:id="rId17"/>
              </a:rPr>
              <a:t> </a:t>
            </a:r>
            <a:r>
              <a:rPr lang="ru-RU" sz="2000" dirty="0" err="1" smtClean="0">
                <a:hlinkClick r:id="rId17"/>
              </a:rPr>
              <a:t>України</a:t>
            </a:r>
            <a:endParaRPr lang="ru-RU" sz="2000" dirty="0" smtClean="0"/>
          </a:p>
          <a:p>
            <a:pPr lvl="1">
              <a:lnSpc>
                <a:spcPct val="100000"/>
              </a:lnSpc>
            </a:pPr>
            <a:r>
              <a:rPr lang="ru-RU" sz="2000" dirty="0" smtClean="0">
                <a:hlinkClick r:id="rId18"/>
              </a:rPr>
              <a:t>Шляхи </a:t>
            </a:r>
            <a:r>
              <a:rPr lang="ru-RU" sz="2000" dirty="0" err="1" smtClean="0">
                <a:hlinkClick r:id="rId18"/>
              </a:rPr>
              <a:t>запровадження</a:t>
            </a:r>
            <a:r>
              <a:rPr lang="ru-RU" sz="2000" dirty="0" smtClean="0">
                <a:hlinkClick r:id="rId18"/>
              </a:rPr>
              <a:t> </a:t>
            </a:r>
            <a:r>
              <a:rPr lang="ru-RU" sz="2000" dirty="0" err="1" smtClean="0">
                <a:hlinkClick r:id="rId18"/>
              </a:rPr>
              <a:t>європейських</a:t>
            </a:r>
            <a:r>
              <a:rPr lang="ru-RU" sz="2000" dirty="0" smtClean="0">
                <a:hlinkClick r:id="rId18"/>
              </a:rPr>
              <a:t> практик </a:t>
            </a:r>
            <a:r>
              <a:rPr lang="ru-RU" sz="2000" dirty="0" err="1" smtClean="0">
                <a:hlinkClick r:id="rId18"/>
              </a:rPr>
              <a:t>комунікації</a:t>
            </a:r>
            <a:r>
              <a:rPr lang="ru-RU" sz="2000" dirty="0" smtClean="0">
                <a:hlinkClick r:id="rId18"/>
              </a:rPr>
              <a:t> «</a:t>
            </a:r>
            <a:r>
              <a:rPr lang="ru-RU" sz="2000" dirty="0" err="1" smtClean="0">
                <a:hlinkClick r:id="rId18"/>
              </a:rPr>
              <a:t>влада</a:t>
            </a:r>
            <a:r>
              <a:rPr lang="ru-RU" sz="2000" dirty="0" smtClean="0">
                <a:hlinkClick r:id="rId18"/>
              </a:rPr>
              <a:t> – </a:t>
            </a:r>
            <a:r>
              <a:rPr lang="ru-RU" sz="2000" dirty="0" err="1" smtClean="0">
                <a:hlinkClick r:id="rId18"/>
              </a:rPr>
              <a:t>громадськість</a:t>
            </a:r>
            <a:r>
              <a:rPr lang="ru-RU" sz="2000" dirty="0" smtClean="0">
                <a:hlinkClick r:id="rId18"/>
              </a:rPr>
              <a:t>»</a:t>
            </a:r>
            <a:endParaRPr lang="ru-RU" sz="2000" dirty="0" smtClean="0"/>
          </a:p>
          <a:p>
            <a:pPr lvl="1">
              <a:lnSpc>
                <a:spcPct val="100000"/>
              </a:lnSpc>
            </a:pPr>
            <a:r>
              <a:rPr lang="ru-RU" sz="2000" dirty="0" err="1" smtClean="0"/>
              <a:t>Комунікаційні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інформаційні</a:t>
            </a:r>
            <a:r>
              <a:rPr lang="ru-RU" sz="2000" dirty="0" smtClean="0"/>
              <a:t> </a:t>
            </a:r>
            <a:r>
              <a:rPr lang="ru-RU" sz="2000" dirty="0" err="1" smtClean="0"/>
              <a:t>ресурси</a:t>
            </a:r>
            <a:r>
              <a:rPr lang="ru-RU" sz="2000" dirty="0" smtClean="0"/>
              <a:t> </a:t>
            </a:r>
            <a:r>
              <a:rPr lang="ru-RU" sz="2000" dirty="0" err="1" smtClean="0"/>
              <a:t>Київської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державної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адміністрації-аудит</a:t>
            </a:r>
            <a:endParaRPr lang="ru-RU" sz="2000" dirty="0" smtClean="0"/>
          </a:p>
          <a:p>
            <a:pPr lvl="1">
              <a:lnSpc>
                <a:spcPct val="100000"/>
              </a:lnSpc>
              <a:buNone/>
            </a:pPr>
            <a:endParaRPr lang="ru-RU" sz="2000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18</a:t>
            </a:fld>
            <a:endParaRPr lang="ru-RU" sz="1400" dirty="0"/>
          </a:p>
        </p:txBody>
      </p:sp>
      <p:pic>
        <p:nvPicPr>
          <p:cNvPr id="21" name="Picture 2" descr="ÐÐ½ÑÐ¾ÑÐ¼Ð°ÑÑÐ¹Ð½Ð¾-Ð¿ÑÐ¾ÑÐ²ÑÑÐ½Ð¸ÑÑÐºÐ° ÐºÐ°Ð¼Ð¿Ð°Ð½ÑÑ Ð½Ð° Ð¿ÑÐ´ÑÑÐ¸Ð¼ÐºÑ ÐÑÐ¾Ð¼Ð°Ð´ÑÑÐºÐ¾Ð³Ð¾ Ð±ÑÐ´Ð¶ÐµÑÑ Ð¼ÑÑÑÐ° ÐÐ¸ÑÐ²Ð° ÑÑÐ°ÑÑÑÑ 15 ÑÐµÑÐ¿Ð½Ñ (+ Ð²ÑÐ´ÐµÐ¾ Ñ Ð¿ÑÐµÐ·ÐµÐ½ÑÐ°ÑÑÑ)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4281" y="4572008"/>
            <a:ext cx="3211461" cy="1643074"/>
          </a:xfrm>
          <a:prstGeom prst="rect">
            <a:avLst/>
          </a:prstGeom>
          <a:noFill/>
        </p:spPr>
      </p:pic>
      <p:pic>
        <p:nvPicPr>
          <p:cNvPr id="21506" name="Picture 2" descr="ÐÑÐ»ÑÐºÑÑÑÑ Ð¿ÑÐ¸ÑÐ¸Ð»ÑÐ½Ð¸ÐºÑÐ² Ð²ÑÑÑÐ¿Ñ Ð£ÐºÑÐ°ÑÐ½Ð¸ Ð² ÐÐÐ¢Ð ÑÐµÑÐµÐ´ ÐºÐ¸ÑÐ½ Ð·ÑÐ¾ÑÐ»Ð° Ð¼Ð°Ð¹Ð¶Ðµ ÑÐ´Ð²ÑÑÑ â ÑÐµÐ·ÑÐ»ÑÑÐ°ÑÐ¸ ÑÐ¾ÑÑÐ¾Ð»Ð¾Ð³ÑÑÐ½Ð¾Ð³Ð¾ Ð´Ð¾ÑÐ»ÑÐ´Ð¶ÐµÐ½Ð½Ñ (+ Ð²ÑÐ´ÐµÐ¾)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00298" y="5072074"/>
            <a:ext cx="3224441" cy="1649714"/>
          </a:xfrm>
          <a:prstGeom prst="rect">
            <a:avLst/>
          </a:prstGeom>
          <a:noFill/>
        </p:spPr>
      </p:pic>
      <p:pic>
        <p:nvPicPr>
          <p:cNvPr id="21508" name="Picture 4" descr="Ð£ ÐÐ¸ÑÐ²Ñ Ð¿ÑÐµÐ·ÐµÐ½ÑÑÐ²Ð°Ð»Ð¸ ÐºÐ¾Ð¼ÑÐ½ÑÐºÐ°ÑÑÐ¹Ð½Ñ Ð¿ÑÐ¾ÐµÐºÑÐ¸ Ð´Ð¾ 27-Ñ ÑÑÑÐ½Ð¸ÑÑ ÐÐ½Ñ Ð½ÐµÐ·Ð°Ð»ÐµÐ¶Ð½Ð¾ÑÑÑ Ð£ÐºÑÐ°ÑÐ½Ð¸: Ð¿Ð°ÑÐ°Ð´, Ð²Ð¸ÑÑÐ°Ð²ÐºÐ¸ ÐºÐ²ÑÑÑÐ², Ð·Ð±ÑÐ¾Ñ, Ð²ÑÑÐ°Ð½Ð¾Ð²Ð»ÐµÐ½Ð½Ñ ÑÐµÐºÐ¾ÑÐ´Ñ Ð½Ð°Ð¹Ð´Ð¾Ð²ÑÐ¾Ð³Ð¾ Ð¿ÑÐ°Ð¿Ð¾ÑÑ (+ Ð²ÑÐ´ÐµÐ¾)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364088" y="4035278"/>
            <a:ext cx="3562340" cy="1822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" y="-161925"/>
            <a:ext cx="8341360" cy="126365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+mn-ea"/>
              </a:rPr>
              <a:t>Підвищення комунікаційних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+mn-ea"/>
              </a:rPr>
              <a:t>компетенцій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+mn-ea"/>
              </a:rPr>
              <a:t>: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+mn-ea"/>
              </a:rPr>
            </a:b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+mn-ea"/>
              </a:rPr>
              <a:t>треніги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+mn-ea"/>
              </a:rPr>
              <a:t>, майстер-класи, семінари</a:t>
            </a:r>
            <a:endParaRPr lang="ru-RU" altLang="en-US" cap="small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Содержимое 5"/>
          <p:cNvSpPr>
            <a:spLocks noGrp="1"/>
          </p:cNvSpPr>
          <p:nvPr>
            <p:ph sz="quarter" idx="1"/>
          </p:nvPr>
        </p:nvSpPr>
        <p:spPr>
          <a:xfrm>
            <a:off x="141416" y="1196752"/>
            <a:ext cx="8895080" cy="2808312"/>
          </a:xfrm>
        </p:spPr>
        <p:txBody>
          <a:bodyPr>
            <a:normAutofit/>
          </a:bodyPr>
          <a:lstStyle/>
          <a:p>
            <a:pPr lvl="0"/>
            <a:r>
              <a:rPr lang="uk-UA" sz="1900" dirty="0" smtClean="0"/>
              <a:t>Як канадці контролюють владу за допомогою комунікацій</a:t>
            </a:r>
          </a:p>
          <a:p>
            <a:r>
              <a:rPr lang="uk-UA" sz="1900" dirty="0" smtClean="0"/>
              <a:t>Цифрові комунікації органів державної влади: ресурси та можливості</a:t>
            </a:r>
          </a:p>
          <a:p>
            <a:r>
              <a:rPr lang="uk-UA" sz="1900" dirty="0" smtClean="0">
                <a:hlinkClick r:id="rId15"/>
              </a:rPr>
              <a:t>Семінар для фахівців РДА з антикризових комунікацій</a:t>
            </a:r>
            <a:r>
              <a:rPr lang="uk-UA" sz="1900" dirty="0" smtClean="0"/>
              <a:t> </a:t>
            </a:r>
          </a:p>
          <a:p>
            <a:r>
              <a:rPr lang="uk-UA" sz="1900" dirty="0" smtClean="0"/>
              <a:t>Тренінг  для журналістів муніципальних ЗМІ з мультимедійних технологій</a:t>
            </a:r>
            <a:endParaRPr lang="ru-RU" sz="1900" dirty="0" smtClean="0"/>
          </a:p>
          <a:p>
            <a:r>
              <a:rPr lang="uk-UA" sz="1900" dirty="0" smtClean="0">
                <a:hlinkClick r:id="rId16"/>
              </a:rPr>
              <a:t>Публічна </a:t>
            </a:r>
            <a:r>
              <a:rPr lang="uk-UA" sz="1900" dirty="0" err="1" smtClean="0">
                <a:hlinkClick r:id="rId16"/>
              </a:rPr>
              <a:t>відеомайстерня</a:t>
            </a:r>
            <a:r>
              <a:rPr lang="uk-UA" sz="1900" dirty="0" smtClean="0">
                <a:hlinkClick r:id="rId16"/>
              </a:rPr>
              <a:t>: інформаційна кампанія по </a:t>
            </a:r>
            <a:r>
              <a:rPr lang="uk-UA" sz="1900" dirty="0" err="1" smtClean="0">
                <a:hlinkClick r:id="rId16"/>
              </a:rPr>
              <a:t>безвізу</a:t>
            </a:r>
            <a:r>
              <a:rPr lang="uk-UA" sz="1900" dirty="0" smtClean="0">
                <a:hlinkClick r:id="rId16"/>
              </a:rPr>
              <a:t> «Відкрий Європу</a:t>
            </a:r>
            <a:r>
              <a:rPr lang="uk-UA" sz="2000" dirty="0" smtClean="0">
                <a:hlinkClick r:id="rId16"/>
              </a:rPr>
              <a:t>»</a:t>
            </a:r>
            <a:endParaRPr lang="ru-RU" sz="2000" dirty="0" smtClean="0"/>
          </a:p>
        </p:txBody>
      </p:sp>
      <p:pic>
        <p:nvPicPr>
          <p:cNvPr id="5122" name="Picture 2" descr="Департамент суспільних комунікацій організував навчальний семінар «Медіа-комунікації, як інструмент ефективного державного управління» для керівників інформаційних підрозділів КМДА і РДА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32429" y="3140968"/>
            <a:ext cx="6351939" cy="3249828"/>
          </a:xfrm>
          <a:prstGeom prst="rect">
            <a:avLst/>
          </a:prstGeom>
          <a:noFill/>
        </p:spPr>
      </p:pic>
      <p:pic>
        <p:nvPicPr>
          <p:cNvPr id="5126" name="Picture 6" descr="http://photo.ukrinform.ua/JPEG/thumbnail/2017/07/846836_20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0232" y="3286124"/>
            <a:ext cx="2223755" cy="14787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128" name="Picture 8" descr="http://dsk.kievcity.gov.ua/done_img/gib/984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6763" y="4205792"/>
            <a:ext cx="3745197" cy="2492897"/>
          </a:xfrm>
          <a:prstGeom prst="rect">
            <a:avLst/>
          </a:prstGeom>
          <a:noFill/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19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2" name="Рисунок 11" hidden="1"/>
          <p:cNvPicPr>
            <a:picLocks noChangeAspect="1"/>
          </p:cNvPicPr>
          <p:nvPr/>
        </p:nvPicPr>
        <p:blipFill rotWithShape="1">
          <a:blip r:embed="rId7" cstate="print"/>
          <a:srcRect r="37265"/>
          <a:stretch>
            <a:fillRect/>
          </a:stretch>
        </p:blipFill>
        <p:spPr>
          <a:xfrm>
            <a:off x="125694" y="4015546"/>
            <a:ext cx="1277954" cy="2581806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2</a:t>
            </a:fld>
            <a:endParaRPr lang="ru-RU" sz="1400" dirty="0"/>
          </a:p>
        </p:txBody>
      </p:sp>
      <p:pic>
        <p:nvPicPr>
          <p:cNvPr id="26" name="Picture 2" descr="https://dsk.kyivcity.gov.ua/done_img/gib/138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96136" y="1428736"/>
            <a:ext cx="3107552" cy="2143140"/>
          </a:xfrm>
          <a:prstGeom prst="rect">
            <a:avLst/>
          </a:prstGeom>
          <a:noFill/>
        </p:spPr>
      </p:pic>
      <p:pic>
        <p:nvPicPr>
          <p:cNvPr id="51202" name="Picture 2" descr="C:\Users\Марусова\Pictures\Хонда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8622" y="865782"/>
            <a:ext cx="2359162" cy="2995266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6660232" y="3645024"/>
            <a:ext cx="23574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Тетяна</a:t>
            </a:r>
            <a:r>
              <a:rPr lang="ru-RU" b="1" dirty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Гузенко</a:t>
            </a:r>
            <a:r>
              <a:rPr lang="ru-RU" b="1" dirty="0" smtClean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заступник директора - начальник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управління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інформаційної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політики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комунікацій</a:t>
            </a: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99792" y="1357298"/>
            <a:ext cx="33123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МЦП «Київ інформаційний</a:t>
            </a:r>
            <a:br>
              <a:rPr lang="uk-UA" sz="2400" b="1" dirty="0" smtClean="0"/>
            </a:br>
            <a:r>
              <a:rPr lang="uk-UA" sz="2400" b="1" dirty="0" smtClean="0"/>
              <a:t>2016-2018»</a:t>
            </a:r>
          </a:p>
          <a:p>
            <a:r>
              <a:rPr lang="uk-UA" sz="2400" b="1" dirty="0" smtClean="0"/>
              <a:t>створила  передумови запровадження європейських принципів  публічної комунікації на підтримку стратегічних завдань розвитку столиці</a:t>
            </a:r>
            <a:endParaRPr lang="ru-RU" sz="2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3861048"/>
            <a:ext cx="23574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Марина Хонда</a:t>
            </a:r>
            <a:br>
              <a:rPr lang="ru-RU" b="1" dirty="0" smtClean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заступник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голови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Київського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міської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державної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адміністрації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: </a:t>
            </a: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5730" y="-161925"/>
            <a:ext cx="8910766" cy="1263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300" cap="sm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+mn-ea"/>
              </a:rPr>
              <a:t>Урядова</a:t>
            </a:r>
            <a:r>
              <a:rPr lang="ru-RU" sz="33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+mn-ea"/>
              </a:rPr>
              <a:t> </a:t>
            </a:r>
            <a:r>
              <a:rPr lang="ru-RU" sz="3300" cap="sm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+mn-ea"/>
              </a:rPr>
              <a:t>комунікаційна</a:t>
            </a:r>
            <a:r>
              <a:rPr lang="ru-RU" sz="33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+mn-ea"/>
              </a:rPr>
              <a:t> </a:t>
            </a:r>
            <a:r>
              <a:rPr lang="ru-RU" sz="3300" cap="sm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+mn-ea"/>
              </a:rPr>
              <a:t>стратегія</a:t>
            </a:r>
            <a:r>
              <a:rPr lang="ru-RU" sz="33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+mn-ea"/>
              </a:rPr>
              <a:t> «</a:t>
            </a:r>
            <a:r>
              <a:rPr lang="ru-RU" sz="3300" cap="smal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+mn-ea"/>
              </a:rPr>
              <a:t>Єдиний</a:t>
            </a:r>
            <a:r>
              <a:rPr lang="ru-RU" sz="33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  <a:sym typeface="+mn-ea"/>
              </a:rPr>
              <a:t> голос»</a:t>
            </a:r>
            <a:endParaRPr kumimoji="0" lang="ru-RU" altLang="en-US" sz="3300" i="0" u="none" strike="noStrike" kern="1200" cap="small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  <a:sym typeface="+mn-e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11429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Перший </a:t>
            </a:r>
            <a:r>
              <a:rPr lang="ru-RU" dirty="0" err="1" smtClean="0"/>
              <a:t>Всеукраїнський</a:t>
            </a:r>
            <a:r>
              <a:rPr lang="ru-RU" dirty="0" smtClean="0"/>
              <a:t> форум </a:t>
            </a:r>
            <a:r>
              <a:rPr lang="ru-RU" dirty="0" err="1" smtClean="0"/>
              <a:t>фахівців</a:t>
            </a:r>
            <a:r>
              <a:rPr lang="ru-RU" dirty="0" smtClean="0"/>
              <a:t> у </a:t>
            </a:r>
            <a:r>
              <a:rPr lang="ru-RU" dirty="0" err="1" smtClean="0"/>
              <a:t>сфері</a:t>
            </a:r>
            <a:r>
              <a:rPr lang="ru-RU" dirty="0" smtClean="0"/>
              <a:t> </a:t>
            </a:r>
            <a:r>
              <a:rPr lang="ru-RU" dirty="0" err="1" smtClean="0"/>
              <a:t>урядових</a:t>
            </a:r>
            <a:r>
              <a:rPr lang="ru-RU" dirty="0" smtClean="0"/>
              <a:t> </a:t>
            </a:r>
            <a:r>
              <a:rPr lang="ru-RU" dirty="0" err="1" smtClean="0"/>
              <a:t>комунікацій</a:t>
            </a:r>
            <a:r>
              <a:rPr lang="ru-RU" dirty="0" smtClean="0"/>
              <a:t> #</a:t>
            </a:r>
            <a:r>
              <a:rPr lang="ru-RU" dirty="0" err="1" smtClean="0"/>
              <a:t>єдинийголос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Другий</a:t>
            </a:r>
            <a:r>
              <a:rPr lang="ru-RU" dirty="0" smtClean="0"/>
              <a:t> </a:t>
            </a:r>
            <a:r>
              <a:rPr lang="ru-RU" dirty="0" err="1" smtClean="0"/>
              <a:t>Всеукраїнський</a:t>
            </a:r>
            <a:r>
              <a:rPr lang="ru-RU" dirty="0" smtClean="0"/>
              <a:t> форум </a:t>
            </a:r>
            <a:r>
              <a:rPr lang="ru-RU" dirty="0" err="1" smtClean="0"/>
              <a:t>фахівців</a:t>
            </a:r>
            <a:r>
              <a:rPr lang="ru-RU" dirty="0" smtClean="0"/>
              <a:t> у </a:t>
            </a:r>
            <a:r>
              <a:rPr lang="ru-RU" dirty="0" err="1" smtClean="0"/>
              <a:t>сфері</a:t>
            </a:r>
            <a:r>
              <a:rPr lang="ru-RU" dirty="0" smtClean="0"/>
              <a:t> </a:t>
            </a:r>
            <a:r>
              <a:rPr lang="ru-RU" dirty="0" err="1" smtClean="0"/>
              <a:t>урядових</a:t>
            </a:r>
            <a:r>
              <a:rPr lang="ru-RU" dirty="0" smtClean="0"/>
              <a:t> </a:t>
            </a:r>
            <a:r>
              <a:rPr lang="ru-RU" dirty="0" err="1" smtClean="0"/>
              <a:t>комунікацій</a:t>
            </a:r>
            <a:r>
              <a:rPr lang="ru-RU" dirty="0" smtClean="0"/>
              <a:t> #</a:t>
            </a:r>
            <a:r>
              <a:rPr lang="ru-RU" dirty="0" err="1" smtClean="0"/>
              <a:t>єдинийголос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50 </a:t>
            </a:r>
            <a:r>
              <a:rPr lang="ru-RU" dirty="0" err="1" smtClean="0"/>
              <a:t>семінарів</a:t>
            </a:r>
            <a:r>
              <a:rPr lang="ru-RU" dirty="0" smtClean="0"/>
              <a:t> та </a:t>
            </a:r>
            <a:r>
              <a:rPr lang="ru-RU" dirty="0" err="1" smtClean="0"/>
              <a:t>тренінгів</a:t>
            </a:r>
            <a:r>
              <a:rPr lang="ru-RU" dirty="0" smtClean="0"/>
              <a:t> для </a:t>
            </a:r>
            <a:r>
              <a:rPr lang="ru-RU" dirty="0" err="1" smtClean="0"/>
              <a:t>фахівців</a:t>
            </a:r>
            <a:r>
              <a:rPr lang="ru-RU" dirty="0" smtClean="0"/>
              <a:t> </a:t>
            </a:r>
            <a:r>
              <a:rPr lang="ru-RU" dirty="0" err="1" smtClean="0"/>
              <a:t>комунікаційного</a:t>
            </a:r>
            <a:r>
              <a:rPr lang="ru-RU" dirty="0" smtClean="0"/>
              <a:t>  </a:t>
            </a:r>
            <a:r>
              <a:rPr lang="ru-RU" dirty="0" err="1" smtClean="0"/>
              <a:t>напрямку</a:t>
            </a:r>
            <a:r>
              <a:rPr lang="ru-RU" dirty="0" smtClean="0"/>
              <a:t> КМДА, РДА та КП (</a:t>
            </a:r>
            <a:r>
              <a:rPr lang="ru-RU" dirty="0" err="1" smtClean="0"/>
              <a:t>тренери</a:t>
            </a:r>
            <a:r>
              <a:rPr lang="ru-RU" dirty="0" smtClean="0"/>
              <a:t>: </a:t>
            </a:r>
            <a:r>
              <a:rPr lang="ru-RU" dirty="0" err="1" smtClean="0"/>
              <a:t>Іветта</a:t>
            </a:r>
            <a:r>
              <a:rPr lang="ru-RU" dirty="0" smtClean="0"/>
              <a:t> </a:t>
            </a:r>
            <a:r>
              <a:rPr lang="ru-RU" dirty="0" err="1" smtClean="0"/>
              <a:t>Делікатна</a:t>
            </a:r>
            <a:r>
              <a:rPr lang="ru-RU" dirty="0" smtClean="0"/>
              <a:t>,  </a:t>
            </a:r>
            <a:r>
              <a:rPr lang="ru-RU" dirty="0" err="1" smtClean="0"/>
              <a:t>Олена</a:t>
            </a:r>
            <a:r>
              <a:rPr lang="ru-RU" dirty="0" smtClean="0"/>
              <a:t> Лобова, </a:t>
            </a:r>
            <a:r>
              <a:rPr lang="ru-RU" dirty="0" err="1" smtClean="0"/>
              <a:t>Сью</a:t>
            </a:r>
            <a:r>
              <a:rPr lang="ru-RU" dirty="0" smtClean="0"/>
              <a:t> </a:t>
            </a:r>
            <a:r>
              <a:rPr lang="ru-RU" dirty="0" err="1" smtClean="0"/>
              <a:t>Волстенхолм</a:t>
            </a:r>
            <a:r>
              <a:rPr lang="ru-RU" dirty="0" smtClean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268760"/>
            <a:ext cx="3580496" cy="478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071942"/>
            <a:ext cx="421484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pic>
        <p:nvPicPr>
          <p:cNvPr id="5" name="Замещающее содержимое 4" descr="shutterstock_241795237"/>
          <p:cNvPicPr>
            <a:picLocks noGrp="1" noChangeAspect="1"/>
          </p:cNvPicPr>
          <p:nvPr>
            <p:ph sz="half" idx="2"/>
          </p:nvPr>
        </p:nvPicPr>
        <p:blipFill>
          <a:blip r:embed="rId15" cstate="print"/>
          <a:stretch>
            <a:fillRect/>
          </a:stretch>
        </p:blipFill>
        <p:spPr>
          <a:xfrm>
            <a:off x="501015" y="1409700"/>
            <a:ext cx="8141970" cy="5422265"/>
          </a:xfrm>
          <a:prstGeom prst="rect">
            <a:avLst/>
          </a:prstGeom>
          <a:effectLst/>
        </p:spPr>
      </p:pic>
      <p:sp>
        <p:nvSpPr>
          <p:cNvPr id="3" name="Содержимое 5"/>
          <p:cNvSpPr>
            <a:spLocks noGrp="1"/>
          </p:cNvSpPr>
          <p:nvPr>
            <p:ph sz="half" idx="1"/>
          </p:nvPr>
        </p:nvSpPr>
        <p:spPr>
          <a:xfrm>
            <a:off x="2628900" y="1763395"/>
            <a:ext cx="4586306" cy="4351338"/>
          </a:xfrm>
        </p:spPr>
        <p:txBody>
          <a:bodyPr>
            <a:normAutofit/>
          </a:bodyPr>
          <a:lstStyle/>
          <a:p>
            <a:pPr marL="0" lvl="1" indent="0" algn="ctr">
              <a:spcBef>
                <a:spcPts val="0"/>
              </a:spcBef>
            </a:pPr>
            <a:endParaRPr lang="uk-UA" sz="2400" b="1" dirty="0" smtClean="0">
              <a:solidFill>
                <a:srgbClr val="FF0000"/>
              </a:solidFill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rgbClr val="FF0000"/>
                </a:solidFill>
                <a:sym typeface="+mn-ea"/>
              </a:rPr>
              <a:t>  </a:t>
            </a:r>
          </a:p>
          <a:p>
            <a:pPr marL="0" lvl="1" indent="0" algn="ctr">
              <a:spcBef>
                <a:spcPts val="0"/>
              </a:spcBef>
            </a:pPr>
            <a:endParaRPr lang="uk-UA" altLang="en-US" sz="3600" b="1" dirty="0" smtClean="0">
              <a:solidFill>
                <a:srgbClr val="FF0000"/>
              </a:solidFill>
              <a:sym typeface="+mn-ea"/>
            </a:endParaRPr>
          </a:p>
          <a:p>
            <a:pPr marL="0" lvl="1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Інтегровані комунікації </a:t>
            </a:r>
            <a:endParaRPr lang="uk-UA" sz="6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lvl="1" indent="0" algn="ctr">
              <a:spcBef>
                <a:spcPts val="0"/>
              </a:spcBef>
            </a:pPr>
            <a:endParaRPr lang="uk-UA" sz="6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lvl="1" indent="0" algn="ctr">
              <a:spcBef>
                <a:spcPts val="0"/>
              </a:spcBef>
            </a:pPr>
            <a:endParaRPr lang="uk-UA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lvl="1" indent="0" algn="ctr">
              <a:spcBef>
                <a:spcPts val="0"/>
              </a:spcBef>
            </a:pPr>
            <a:endParaRPr lang="uk-UA" sz="3600" b="1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47048" y="6448251"/>
            <a:ext cx="2057400" cy="365125"/>
          </a:xfrm>
        </p:spPr>
        <p:txBody>
          <a:bodyPr/>
          <a:lstStyle/>
          <a:p>
            <a:fld id="{050E754F-0924-4F03-A679-2A97759875DB}" type="slidenum">
              <a:rPr lang="ru-RU" sz="1400" smtClean="0"/>
              <a:pPr/>
              <a:t>21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5"/>
          <p:cNvPicPr>
            <a:picLocks noChangeAspect="1"/>
          </p:cNvPicPr>
          <p:nvPr/>
        </p:nvPicPr>
        <p:blipFill>
          <a:blip r:embed="rId3" cstate="print"/>
          <a:srcRect t="4456"/>
          <a:stretch>
            <a:fillRect/>
          </a:stretch>
        </p:blipFill>
        <p:spPr bwMode="auto">
          <a:xfrm>
            <a:off x="0" y="57150"/>
            <a:ext cx="9144000" cy="61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15" hidden="1"/>
          <p:cNvPicPr>
            <a:picLocks noChangeAspect="1"/>
          </p:cNvPicPr>
          <p:nvPr/>
        </p:nvPicPr>
        <p:blipFill>
          <a:blip r:embed="rId4" cstate="print"/>
          <a:srcRect r="38307"/>
          <a:stretch>
            <a:fillRect/>
          </a:stretch>
        </p:blipFill>
        <p:spPr bwMode="auto">
          <a:xfrm>
            <a:off x="125413" y="2593975"/>
            <a:ext cx="63023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13" y="-161925"/>
            <a:ext cx="8623300" cy="12636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uk-UA" altLang="en-US" b="1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Інтегровані комунікації </a:t>
            </a:r>
            <a:endParaRPr lang="ru-RU" altLang="en-US" b="1" cap="small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2053" name="Рисунок 7" hidden="1"/>
          <p:cNvPicPr>
            <a:picLocks noChangeAspect="1"/>
          </p:cNvPicPr>
          <p:nvPr/>
        </p:nvPicPr>
        <p:blipFill>
          <a:blip r:embed="rId5" cstate="print"/>
          <a:srcRect r="42032"/>
          <a:stretch>
            <a:fillRect/>
          </a:stretch>
        </p:blipFill>
        <p:spPr bwMode="auto">
          <a:xfrm>
            <a:off x="7524750" y="3429000"/>
            <a:ext cx="15843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Рисунок 8" hidden="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9400" y="3573463"/>
            <a:ext cx="1582738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Рисунок 10" hidden="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8688" y="4076700"/>
            <a:ext cx="1814512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Рисунок 12" hidden="1"/>
          <p:cNvPicPr>
            <a:picLocks noChangeAspect="1"/>
          </p:cNvPicPr>
          <p:nvPr/>
        </p:nvPicPr>
        <p:blipFill>
          <a:blip r:embed="rId8" cstate="print"/>
          <a:srcRect r="35255"/>
          <a:stretch>
            <a:fillRect/>
          </a:stretch>
        </p:blipFill>
        <p:spPr bwMode="auto">
          <a:xfrm>
            <a:off x="4232275" y="3384550"/>
            <a:ext cx="700088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Рисунок 9" hidden="1"/>
          <p:cNvPicPr>
            <a:picLocks noChangeAspect="1"/>
          </p:cNvPicPr>
          <p:nvPr/>
        </p:nvPicPr>
        <p:blipFill>
          <a:blip r:embed="rId9" cstate="print"/>
          <a:srcRect l="-11749" t="-2042" r="49773" b="2042"/>
          <a:stretch>
            <a:fillRect/>
          </a:stretch>
        </p:blipFill>
        <p:spPr bwMode="auto">
          <a:xfrm>
            <a:off x="827088" y="3429000"/>
            <a:ext cx="576262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Рисунок 14" hidden="1"/>
          <p:cNvPicPr>
            <a:picLocks noChangeAspect="1"/>
          </p:cNvPicPr>
          <p:nvPr/>
        </p:nvPicPr>
        <p:blipFill>
          <a:blip r:embed="rId10" cstate="print"/>
          <a:srcRect r="48679"/>
          <a:stretch>
            <a:fillRect/>
          </a:stretch>
        </p:blipFill>
        <p:spPr bwMode="auto">
          <a:xfrm>
            <a:off x="3132138" y="3465513"/>
            <a:ext cx="9302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Рисунок 16" hidden="1"/>
          <p:cNvPicPr>
            <a:picLocks noChangeAspect="1"/>
          </p:cNvPicPr>
          <p:nvPr/>
        </p:nvPicPr>
        <p:blipFill>
          <a:blip r:embed="rId11" cstate="print"/>
          <a:srcRect r="42519"/>
          <a:stretch>
            <a:fillRect/>
          </a:stretch>
        </p:blipFill>
        <p:spPr bwMode="auto">
          <a:xfrm>
            <a:off x="5145088" y="3621088"/>
            <a:ext cx="7223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Рисунок 13" hidden="1"/>
          <p:cNvPicPr>
            <a:picLocks noChangeAspect="1"/>
          </p:cNvPicPr>
          <p:nvPr/>
        </p:nvPicPr>
        <p:blipFill>
          <a:blip r:embed="rId12" cstate="print"/>
          <a:srcRect l="2" r="45052"/>
          <a:stretch>
            <a:fillRect/>
          </a:stretch>
        </p:blipFill>
        <p:spPr bwMode="auto">
          <a:xfrm>
            <a:off x="5813425" y="4264025"/>
            <a:ext cx="99060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Рисунок 17" hidden="1"/>
          <p:cNvPicPr>
            <a:picLocks noChangeAspect="1"/>
          </p:cNvPicPr>
          <p:nvPr/>
        </p:nvPicPr>
        <p:blipFill>
          <a:blip r:embed="rId13" cstate="print"/>
          <a:srcRect r="30530"/>
          <a:stretch>
            <a:fillRect/>
          </a:stretch>
        </p:blipFill>
        <p:spPr bwMode="auto">
          <a:xfrm>
            <a:off x="6710363" y="3238500"/>
            <a:ext cx="9779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Рисунок 18" hidden="1"/>
          <p:cNvPicPr>
            <a:picLocks noChangeAspect="1"/>
          </p:cNvPicPr>
          <p:nvPr/>
        </p:nvPicPr>
        <p:blipFill>
          <a:blip r:embed="rId14" cstate="print"/>
          <a:srcRect r="54123"/>
          <a:stretch>
            <a:fillRect/>
          </a:stretch>
        </p:blipFill>
        <p:spPr bwMode="auto">
          <a:xfrm>
            <a:off x="3779838" y="3117850"/>
            <a:ext cx="4318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2" descr="E:\!DesktopDontTouch\UM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-900000">
            <a:off x="2566980" y="3863976"/>
            <a:ext cx="7053262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3" descr="E:\!DesktopDontTouch\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26457" y="1598356"/>
            <a:ext cx="2537831" cy="197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Содержимое 5"/>
          <p:cNvSpPr>
            <a:spLocks noGrp="1"/>
          </p:cNvSpPr>
          <p:nvPr>
            <p:ph sz="quarter" idx="1"/>
          </p:nvPr>
        </p:nvSpPr>
        <p:spPr>
          <a:xfrm>
            <a:off x="0" y="1000108"/>
            <a:ext cx="9144000" cy="5857892"/>
          </a:xfrm>
        </p:spPr>
        <p:txBody>
          <a:bodyPr>
            <a:noAutofit/>
          </a:bodyPr>
          <a:lstStyle/>
          <a:p>
            <a:pPr marL="639763" lvl="1" indent="-273050" defTabSz="914400">
              <a:lnSpc>
                <a:spcPct val="80000"/>
              </a:lnSpc>
              <a:buClr>
                <a:srgbClr val="4F81BD"/>
              </a:buClr>
              <a:buSzPct val="80000"/>
              <a:buNone/>
            </a:pPr>
            <a:r>
              <a:rPr lang="uk-UA" sz="2100" dirty="0" smtClean="0"/>
              <a:t>	45 інформаційно-комунікаційних кампаній за участю інститутів громадянського суспільства і структурних підрозділів КМДА</a:t>
            </a:r>
            <a:endParaRPr lang="ru-RU" sz="2100" dirty="0" smtClean="0"/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100" dirty="0" smtClean="0">
                <a:solidFill>
                  <a:srgbClr val="000000"/>
                </a:solidFill>
                <a:hlinkClick r:id="rId17"/>
              </a:rPr>
              <a:t>Київ читає</a:t>
            </a:r>
            <a:endParaRPr lang="uk-UA" sz="2100" dirty="0" smtClean="0">
              <a:solidFill>
                <a:srgbClr val="000000"/>
              </a:solidFill>
            </a:endParaRP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100" dirty="0" smtClean="0">
                <a:solidFill>
                  <a:srgbClr val="000000"/>
                </a:solidFill>
                <a:hlinkClick r:id="rId18"/>
              </a:rPr>
              <a:t>Київ комфортний</a:t>
            </a:r>
            <a:endParaRPr lang="ru-RU" sz="2100" dirty="0" smtClean="0">
              <a:solidFill>
                <a:srgbClr val="000000"/>
              </a:solidFill>
            </a:endParaRP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100" dirty="0" smtClean="0">
                <a:solidFill>
                  <a:srgbClr val="000000"/>
                </a:solidFill>
                <a:hlinkClick r:id="rId19"/>
              </a:rPr>
              <a:t>100-річчя Української революції</a:t>
            </a:r>
            <a:br>
              <a:rPr lang="uk-UA" sz="2100" dirty="0" smtClean="0">
                <a:solidFill>
                  <a:srgbClr val="000000"/>
                </a:solidFill>
                <a:hlinkClick r:id="rId19"/>
              </a:rPr>
            </a:br>
            <a:r>
              <a:rPr lang="uk-UA" sz="2100" dirty="0" smtClean="0">
                <a:solidFill>
                  <a:srgbClr val="000000"/>
                </a:solidFill>
                <a:hlinkClick r:id="rId19"/>
              </a:rPr>
              <a:t>1917‒1921 років</a:t>
            </a:r>
            <a:endParaRPr lang="ru-RU" sz="2100" dirty="0" smtClean="0">
              <a:solidFill>
                <a:srgbClr val="000000"/>
              </a:solidFill>
            </a:endParaRP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100" dirty="0" smtClean="0">
                <a:solidFill>
                  <a:srgbClr val="000000"/>
                </a:solidFill>
                <a:hlinkClick r:id="rId20"/>
              </a:rPr>
              <a:t>Україна – НАТО</a:t>
            </a:r>
            <a:endParaRPr lang="ru-RU" sz="2100" dirty="0" smtClean="0">
              <a:solidFill>
                <a:srgbClr val="000000"/>
              </a:solidFill>
            </a:endParaRP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100" dirty="0" smtClean="0">
                <a:solidFill>
                  <a:srgbClr val="000000"/>
                </a:solidFill>
                <a:hlinkClick r:id="rId21"/>
              </a:rPr>
              <a:t>Україна ‒ ЄС: сила можливостей</a:t>
            </a:r>
            <a:r>
              <a:rPr lang="en-US" sz="2100" dirty="0" smtClean="0">
                <a:solidFill>
                  <a:srgbClr val="000000"/>
                </a:solidFill>
              </a:rPr>
              <a:t>;</a:t>
            </a:r>
            <a:endParaRPr lang="ru-RU" sz="2100" dirty="0" smtClean="0">
              <a:solidFill>
                <a:srgbClr val="000000"/>
              </a:solidFill>
            </a:endParaRP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100" dirty="0" smtClean="0">
                <a:solidFill>
                  <a:srgbClr val="000000"/>
                </a:solidFill>
              </a:rPr>
              <a:t>Київ європейський</a:t>
            </a:r>
            <a:endParaRPr lang="ru-RU" sz="2100" dirty="0" smtClean="0">
              <a:solidFill>
                <a:srgbClr val="000000"/>
              </a:solidFill>
            </a:endParaRP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100" dirty="0" smtClean="0">
                <a:solidFill>
                  <a:srgbClr val="000000"/>
                </a:solidFill>
                <a:hlinkClick r:id="rId22"/>
              </a:rPr>
              <a:t>Київ україномовний-2020</a:t>
            </a:r>
            <a:r>
              <a:rPr lang="en-US" sz="2100" dirty="0" smtClean="0">
                <a:solidFill>
                  <a:srgbClr val="000000"/>
                </a:solidFill>
              </a:rPr>
              <a:t>;</a:t>
            </a:r>
            <a:endParaRPr lang="ru-RU" sz="2100" dirty="0" smtClean="0">
              <a:solidFill>
                <a:srgbClr val="000000"/>
              </a:solidFill>
            </a:endParaRP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100" dirty="0" smtClean="0">
                <a:solidFill>
                  <a:srgbClr val="000000"/>
                </a:solidFill>
              </a:rPr>
              <a:t>Безпека життя</a:t>
            </a:r>
            <a:endParaRPr lang="ru-RU" sz="2100" dirty="0" smtClean="0">
              <a:solidFill>
                <a:srgbClr val="000000"/>
              </a:solidFill>
            </a:endParaRP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100" dirty="0" smtClean="0">
                <a:solidFill>
                  <a:srgbClr val="000000"/>
                </a:solidFill>
              </a:rPr>
              <a:t>Київ приймає Лігу чемпіонів УЄФА</a:t>
            </a: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100" dirty="0" smtClean="0">
                <a:solidFill>
                  <a:srgbClr val="000000"/>
                </a:solidFill>
              </a:rPr>
              <a:t>Громадський</a:t>
            </a:r>
            <a:br>
              <a:rPr lang="uk-UA" sz="2100" dirty="0" smtClean="0">
                <a:solidFill>
                  <a:srgbClr val="000000"/>
                </a:solidFill>
              </a:rPr>
            </a:br>
            <a:r>
              <a:rPr lang="uk-UA" sz="2100" dirty="0" smtClean="0">
                <a:solidFill>
                  <a:srgbClr val="000000"/>
                </a:solidFill>
              </a:rPr>
              <a:t>бюджет</a:t>
            </a: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100" dirty="0" smtClean="0">
                <a:solidFill>
                  <a:srgbClr val="000000"/>
                </a:solidFill>
              </a:rPr>
              <a:t>Київ заговорить</a:t>
            </a:r>
            <a:br>
              <a:rPr lang="uk-UA" sz="2100" dirty="0" smtClean="0">
                <a:solidFill>
                  <a:srgbClr val="000000"/>
                </a:solidFill>
              </a:rPr>
            </a:br>
            <a:r>
              <a:rPr lang="uk-UA" sz="2100" dirty="0" smtClean="0">
                <a:solidFill>
                  <a:srgbClr val="000000"/>
                </a:solidFill>
              </a:rPr>
              <a:t>англійською</a:t>
            </a:r>
            <a:endParaRPr lang="ru-RU" sz="2100" dirty="0" smtClean="0">
              <a:solidFill>
                <a:srgbClr val="000000"/>
              </a:solidFill>
            </a:endParaRP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ru-RU" sz="2100" dirty="0" err="1" smtClean="0"/>
              <a:t>Медична</a:t>
            </a:r>
            <a:r>
              <a:rPr lang="ru-RU" sz="2100" dirty="0" smtClean="0"/>
              <a:t> реформа</a:t>
            </a:r>
          </a:p>
          <a:p>
            <a:pPr marL="639763" lvl="1" indent="-273050" defTabSz="914400" eaLnBrk="1" hangingPunct="1">
              <a:lnSpc>
                <a:spcPct val="80000"/>
              </a:lnSpc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ru-RU" sz="2100" dirty="0" smtClean="0">
                <a:solidFill>
                  <a:srgbClr val="FF0000"/>
                </a:solidFill>
                <a:hlinkClick r:id="rId23"/>
              </a:rPr>
              <a:t>Нов</a:t>
            </a:r>
            <a:r>
              <a:rPr lang="uk-UA" sz="2100" dirty="0" smtClean="0">
                <a:solidFill>
                  <a:srgbClr val="FF0000"/>
                </a:solidFill>
                <a:hlinkClick r:id="rId23"/>
              </a:rPr>
              <a:t>і імена</a:t>
            </a:r>
            <a:br>
              <a:rPr lang="uk-UA" sz="2100" dirty="0" smtClean="0">
                <a:solidFill>
                  <a:srgbClr val="FF0000"/>
                </a:solidFill>
                <a:hlinkClick r:id="rId23"/>
              </a:rPr>
            </a:br>
            <a:r>
              <a:rPr lang="uk-UA" sz="2100" dirty="0" smtClean="0">
                <a:solidFill>
                  <a:srgbClr val="FF0000"/>
                </a:solidFill>
                <a:hlinkClick r:id="rId23"/>
              </a:rPr>
              <a:t>на вулицях Києва</a:t>
            </a:r>
            <a:endParaRPr lang="uk-UA" sz="21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132951"/>
            <a:ext cx="9144000" cy="617636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605" y="1412875"/>
            <a:ext cx="2592705" cy="13684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5605" y="3225165"/>
            <a:ext cx="2592705" cy="13684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95605" y="5037455"/>
            <a:ext cx="2592705" cy="13684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93110" y="5037455"/>
            <a:ext cx="2592705" cy="1368425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90615" y="5037455"/>
            <a:ext cx="2592705" cy="1368425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90615" y="3225165"/>
            <a:ext cx="2773873" cy="136842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93110" y="1412875"/>
            <a:ext cx="2592705" cy="13684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190615" y="1412875"/>
            <a:ext cx="2592705" cy="13684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7" name="Овал 26"/>
          <p:cNvSpPr/>
          <p:nvPr/>
        </p:nvSpPr>
        <p:spPr>
          <a:xfrm>
            <a:off x="3329305" y="3117215"/>
            <a:ext cx="2520315" cy="158369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28" name="Рисунок 21"/>
          <p:cNvPicPr>
            <a:picLocks noGrp="1" noChangeAspect="1"/>
          </p:cNvPicPr>
          <p:nvPr>
            <p:ph sz="half" idx="1"/>
          </p:nvPr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1412875"/>
            <a:ext cx="582295" cy="304800"/>
          </a:xfrm>
          <a:prstGeom prst="rect">
            <a:avLst/>
          </a:prstGeom>
        </p:spPr>
      </p:pic>
      <p:pic>
        <p:nvPicPr>
          <p:cNvPr id="29" name="Объект 4"/>
          <p:cNvPicPr>
            <a:picLocks noGrp="1" noChangeAspect="1"/>
          </p:cNvPicPr>
          <p:nvPr>
            <p:ph sz="half" idx="2"/>
          </p:nvPr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84784"/>
            <a:ext cx="761365" cy="304800"/>
          </a:xfrm>
          <a:prstGeom prst="rect">
            <a:avLst/>
          </a:prstGeom>
        </p:spPr>
      </p:pic>
      <p:pic>
        <p:nvPicPr>
          <p:cNvPr id="3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90" y="1501775"/>
            <a:ext cx="825500" cy="215900"/>
          </a:xfrm>
          <a:prstGeom prst="rect">
            <a:avLst/>
          </a:prstGeom>
        </p:spPr>
      </p:pic>
      <p:sp>
        <p:nvSpPr>
          <p:cNvPr id="34" name="Текстовое поле 33"/>
          <p:cNvSpPr txBox="1"/>
          <p:nvPr/>
        </p:nvSpPr>
        <p:spPr>
          <a:xfrm>
            <a:off x="428596" y="1714488"/>
            <a:ext cx="2592705" cy="1400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400" dirty="0" smtClean="0">
                <a:sym typeface="+mn-ea"/>
              </a:rPr>
              <a:t>-   </a:t>
            </a:r>
            <a:r>
              <a:rPr lang="uk-UA" sz="1600" dirty="0" smtClean="0">
                <a:sym typeface="+mn-ea"/>
              </a:rPr>
              <a:t>Спецпроект «Уроки української мови» </a:t>
            </a:r>
            <a:br>
              <a:rPr lang="uk-UA" sz="1600" dirty="0" smtClean="0">
                <a:sym typeface="+mn-ea"/>
              </a:rPr>
            </a:br>
            <a:r>
              <a:rPr lang="uk-UA" sz="1600" dirty="0" smtClean="0">
                <a:sym typeface="+mn-ea"/>
              </a:rPr>
              <a:t>(28 випусків «Ранок </a:t>
            </a:r>
            <a:r>
              <a:rPr lang="uk-UA" sz="1600" dirty="0" err="1" smtClean="0">
                <a:sym typeface="+mn-ea"/>
              </a:rPr>
              <a:t>по-київськи</a:t>
            </a:r>
            <a:r>
              <a:rPr lang="ru-RU" sz="1600" dirty="0" smtClean="0">
                <a:sym typeface="+mn-ea"/>
              </a:rPr>
              <a:t>», «У</a:t>
            </a:r>
            <a:r>
              <a:rPr lang="uk-UA" sz="1600" dirty="0" smtClean="0">
                <a:sym typeface="+mn-ea"/>
              </a:rPr>
              <a:t> центрі уваги»  ролики </a:t>
            </a:r>
            <a:r>
              <a:rPr lang="en-US" sz="1600" u="sng" dirty="0" smtClean="0">
                <a:hlinkClick r:id="rId18"/>
              </a:rPr>
              <a:t>YouTube</a:t>
            </a:r>
            <a:r>
              <a:rPr lang="ru-RU" sz="1600" dirty="0" smtClean="0"/>
              <a:t>, </a:t>
            </a:r>
            <a:r>
              <a:rPr lang="en-US" sz="1600" dirty="0" smtClean="0"/>
              <a:t>FB</a:t>
            </a:r>
          </a:p>
          <a:p>
            <a:pPr lvl="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</a:pPr>
            <a:endParaRPr lang="uk-UA" altLang="en-US" sz="1600" dirty="0" smtClean="0">
              <a:sym typeface="+mn-ea"/>
            </a:endParaRPr>
          </a:p>
        </p:txBody>
      </p:sp>
      <p:sp>
        <p:nvSpPr>
          <p:cNvPr id="35" name="Текстовое поле 34"/>
          <p:cNvSpPr txBox="1"/>
          <p:nvPr/>
        </p:nvSpPr>
        <p:spPr>
          <a:xfrm>
            <a:off x="3329305" y="1809115"/>
            <a:ext cx="2540000" cy="880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uk-UA" sz="1600" dirty="0" smtClean="0">
                <a:sym typeface="+mn-ea"/>
              </a:rPr>
              <a:t>80% українських пісень </a:t>
            </a:r>
            <a:r>
              <a:rPr lang="uk-UA" sz="1600" i="1" dirty="0" smtClean="0">
                <a:sym typeface="+mn-ea"/>
              </a:rPr>
              <a:t>(знижка 30% вартості ліцензії), «</a:t>
            </a:r>
            <a:r>
              <a:rPr lang="uk-UA" sz="1600" dirty="0" smtClean="0">
                <a:sym typeface="+mn-ea"/>
              </a:rPr>
              <a:t>Говоримо правильно», ролики </a:t>
            </a:r>
            <a:r>
              <a:rPr lang="ru-RU" sz="1600" dirty="0" smtClean="0"/>
              <a:t> </a:t>
            </a:r>
            <a:r>
              <a:rPr lang="en-US" sz="1600" dirty="0" smtClean="0"/>
              <a:t>FB</a:t>
            </a:r>
            <a:endParaRPr lang="uk-UA" altLang="en-US" sz="1600" dirty="0" smtClean="0">
              <a:sym typeface="+mn-ea"/>
            </a:endParaRPr>
          </a:p>
        </p:txBody>
      </p:sp>
      <p:sp>
        <p:nvSpPr>
          <p:cNvPr id="36" name="Текстовое поле 35"/>
          <p:cNvSpPr txBox="1"/>
          <p:nvPr/>
        </p:nvSpPr>
        <p:spPr>
          <a:xfrm>
            <a:off x="6215074" y="1809115"/>
            <a:ext cx="2542211" cy="8802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uk-UA" sz="1600" dirty="0" smtClean="0">
                <a:sym typeface="+mn-ea"/>
              </a:rPr>
              <a:t>  Тематичні </a:t>
            </a:r>
            <a:r>
              <a:rPr lang="uk-UA" sz="1600" dirty="0" err="1" smtClean="0">
                <a:sym typeface="+mn-ea"/>
              </a:rPr>
              <a:t>інтерв</a:t>
            </a:r>
            <a:r>
              <a:rPr lang="en-US" sz="1600" dirty="0" smtClean="0">
                <a:sym typeface="+mn-ea"/>
              </a:rPr>
              <a:t>’</a:t>
            </a:r>
            <a:r>
              <a:rPr lang="uk-UA" sz="1600" dirty="0" smtClean="0">
                <a:sym typeface="+mn-ea"/>
              </a:rPr>
              <a:t>ю</a:t>
            </a:r>
            <a:br>
              <a:rPr lang="uk-UA" sz="1600" dirty="0" smtClean="0">
                <a:sym typeface="+mn-ea"/>
              </a:rPr>
            </a:br>
            <a:r>
              <a:rPr lang="uk-UA" sz="1600" dirty="0" smtClean="0">
                <a:sym typeface="+mn-ea"/>
              </a:rPr>
              <a:t>- </a:t>
            </a:r>
            <a:r>
              <a:rPr lang="ru-RU" altLang="uk-UA" sz="1600" dirty="0" smtClean="0">
                <a:sym typeface="+mn-ea"/>
              </a:rPr>
              <a:t> </a:t>
            </a:r>
            <a:r>
              <a:rPr lang="uk-UA" sz="1600" dirty="0" err="1" smtClean="0">
                <a:sym typeface="+mn-ea"/>
              </a:rPr>
              <a:t>Постери</a:t>
            </a:r>
            <a:r>
              <a:rPr lang="uk-UA" sz="1600" dirty="0" smtClean="0">
                <a:sym typeface="+mn-ea"/>
              </a:rPr>
              <a:t/>
            </a:r>
            <a:br>
              <a:rPr lang="uk-UA" sz="1600" dirty="0" smtClean="0">
                <a:sym typeface="+mn-ea"/>
              </a:rPr>
            </a:br>
            <a:r>
              <a:rPr lang="uk-UA" sz="1600" dirty="0" smtClean="0">
                <a:sym typeface="+mn-ea"/>
              </a:rPr>
              <a:t>- сайт</a:t>
            </a:r>
            <a:r>
              <a:rPr lang="en-US" sz="1600" dirty="0" smtClean="0">
                <a:sym typeface="+mn-ea"/>
              </a:rPr>
              <a:t> </a:t>
            </a:r>
            <a:r>
              <a:rPr lang="ru-RU" sz="1600" dirty="0" smtClean="0">
                <a:sym typeface="+mn-ea"/>
              </a:rPr>
              <a:t>ВК: </a:t>
            </a:r>
            <a:r>
              <a:rPr lang="uk-UA" sz="1600" dirty="0" smtClean="0">
                <a:sym typeface="+mn-ea"/>
              </a:rPr>
              <a:t>ролики </a:t>
            </a:r>
            <a:r>
              <a:rPr lang="en-US" sz="1600" u="sng" dirty="0" smtClean="0">
                <a:hlinkClick r:id="rId18"/>
              </a:rPr>
              <a:t>YouTube</a:t>
            </a:r>
            <a:r>
              <a:rPr lang="ru-RU" sz="1600" dirty="0" smtClean="0"/>
              <a:t>,</a:t>
            </a:r>
            <a:r>
              <a:rPr lang="en-US" sz="1600" dirty="0" smtClean="0"/>
              <a:t> FB</a:t>
            </a:r>
            <a:r>
              <a:rPr lang="ru-RU" sz="1600" dirty="0" smtClean="0"/>
              <a:t>,</a:t>
            </a:r>
            <a:r>
              <a:rPr lang="ru-RU" sz="1600" u="sng" dirty="0" smtClean="0"/>
              <a:t> </a:t>
            </a:r>
            <a:r>
              <a:rPr lang="en-US" sz="1600" u="sng" dirty="0" smtClean="0"/>
              <a:t> Telegram</a:t>
            </a:r>
            <a:endParaRPr lang="ru-RU" altLang="en-US" sz="1600" dirty="0"/>
          </a:p>
        </p:txBody>
      </p:sp>
      <p:sp>
        <p:nvSpPr>
          <p:cNvPr id="37" name="Текстовое поле 36"/>
          <p:cNvSpPr txBox="1"/>
          <p:nvPr/>
        </p:nvSpPr>
        <p:spPr>
          <a:xfrm>
            <a:off x="467613" y="3212976"/>
            <a:ext cx="309627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dirty="0" err="1" smtClean="0">
                <a:sym typeface="+mn-ea"/>
              </a:rPr>
              <a:t>Пабліки</a:t>
            </a:r>
            <a:r>
              <a:rPr lang="uk-UA" sz="1600" b="1" dirty="0" smtClean="0">
                <a:sym typeface="+mn-ea"/>
              </a:rPr>
              <a:t/>
            </a:r>
            <a:br>
              <a:rPr lang="uk-UA" sz="1600" b="1" dirty="0" smtClean="0">
                <a:sym typeface="+mn-ea"/>
              </a:rPr>
            </a:br>
            <a:r>
              <a:rPr lang="uk-UA" sz="1600" b="1" dirty="0" smtClean="0">
                <a:sym typeface="+mn-ea"/>
              </a:rPr>
              <a:t>(підтримка сигналу)</a:t>
            </a:r>
            <a:endParaRPr lang="uk-UA" sz="1600" b="1" dirty="0" smtClean="0"/>
          </a:p>
          <a:p>
            <a:pPr lvl="0">
              <a:lnSpc>
                <a:spcPct val="7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uk-UA" sz="1600" dirty="0" smtClean="0">
                <a:sym typeface="+mn-ea"/>
              </a:rPr>
              <a:t>Україномовний Київ;</a:t>
            </a:r>
            <a:br>
              <a:rPr lang="uk-UA" sz="1600" dirty="0" smtClean="0">
                <a:sym typeface="+mn-ea"/>
              </a:rPr>
            </a:br>
            <a:r>
              <a:rPr lang="uk-UA" sz="1600" dirty="0" smtClean="0">
                <a:sym typeface="+mn-ea"/>
              </a:rPr>
              <a:t>- За українськомовний Київ;</a:t>
            </a:r>
            <a:br>
              <a:rPr lang="uk-UA" sz="1600" dirty="0" smtClean="0">
                <a:sym typeface="+mn-ea"/>
              </a:rPr>
            </a:br>
            <a:r>
              <a:rPr lang="uk-UA" sz="1600" dirty="0" smtClean="0">
                <a:sym typeface="+mn-ea"/>
              </a:rPr>
              <a:t>- </a:t>
            </a:r>
            <a:r>
              <a:rPr lang="uk-UA" sz="1600" dirty="0" err="1" smtClean="0">
                <a:sym typeface="+mn-ea"/>
              </a:rPr>
              <a:t>Словопис</a:t>
            </a:r>
            <a:r>
              <a:rPr lang="uk-UA" sz="1600" dirty="0" smtClean="0">
                <a:sym typeface="+mn-ea"/>
              </a:rPr>
              <a:t>;</a:t>
            </a:r>
            <a:br>
              <a:rPr lang="uk-UA" sz="1600" dirty="0" smtClean="0">
                <a:sym typeface="+mn-ea"/>
              </a:rPr>
            </a:br>
            <a:r>
              <a:rPr lang="uk-UA" sz="1600" dirty="0" smtClean="0">
                <a:sym typeface="+mn-ea"/>
              </a:rPr>
              <a:t>- Безкоштовні курси</a:t>
            </a:r>
            <a:br>
              <a:rPr lang="uk-UA" sz="1600" dirty="0" smtClean="0">
                <a:sym typeface="+mn-ea"/>
              </a:rPr>
            </a:br>
            <a:r>
              <a:rPr lang="uk-UA" sz="1600" dirty="0" smtClean="0">
                <a:sym typeface="+mn-ea"/>
              </a:rPr>
              <a:t>української</a:t>
            </a:r>
            <a:endParaRPr lang="ru-RU" altLang="en-US" sz="1600" dirty="0"/>
          </a:p>
        </p:txBody>
      </p:sp>
      <p:sp>
        <p:nvSpPr>
          <p:cNvPr id="38" name="Текстовое поле 37"/>
          <p:cNvSpPr txBox="1"/>
          <p:nvPr/>
        </p:nvSpPr>
        <p:spPr>
          <a:xfrm>
            <a:off x="6190615" y="3225165"/>
            <a:ext cx="2540000" cy="147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smtClean="0">
                <a:effectLst/>
                <a:sym typeface="+mn-ea"/>
              </a:rPr>
              <a:t>Digital</a:t>
            </a:r>
            <a:br>
              <a:rPr lang="en-US" sz="1600" b="1" dirty="0" smtClean="0">
                <a:effectLst/>
                <a:sym typeface="+mn-ea"/>
              </a:rPr>
            </a:br>
            <a:r>
              <a:rPr lang="en-US" sz="1600" dirty="0" smtClean="0">
                <a:sym typeface="+mn-ea"/>
              </a:rPr>
              <a:t>- </a:t>
            </a:r>
            <a:r>
              <a:rPr lang="ru-RU" sz="1600" dirty="0" smtClean="0">
                <a:sym typeface="+mn-ea"/>
              </a:rPr>
              <a:t>Дайджест</a:t>
            </a:r>
            <a:br>
              <a:rPr lang="ru-RU" sz="1600" dirty="0" smtClean="0">
                <a:sym typeface="+mn-ea"/>
              </a:rPr>
            </a:br>
            <a:r>
              <a:rPr lang="ru-RU" sz="1600" dirty="0" smtClean="0">
                <a:sym typeface="+mn-ea"/>
              </a:rPr>
              <a:t>- </a:t>
            </a:r>
            <a:r>
              <a:rPr lang="en-US" sz="1600" dirty="0" smtClean="0">
                <a:sym typeface="+mn-ea"/>
              </a:rPr>
              <a:t>Direct-mail</a:t>
            </a:r>
            <a:br>
              <a:rPr lang="en-US" sz="1600" dirty="0" smtClean="0">
                <a:sym typeface="+mn-ea"/>
              </a:rPr>
            </a:br>
            <a:r>
              <a:rPr lang="en-US" sz="1600" dirty="0" smtClean="0">
                <a:sym typeface="+mn-ea"/>
              </a:rPr>
              <a:t>- </a:t>
            </a:r>
            <a:r>
              <a:rPr lang="ru-RU" sz="1600" dirty="0" smtClean="0">
                <a:sym typeface="+mn-ea"/>
              </a:rPr>
              <a:t>ФБ Департаменту</a:t>
            </a:r>
            <a:br>
              <a:rPr lang="ru-RU" sz="1600" dirty="0" smtClean="0">
                <a:sym typeface="+mn-ea"/>
              </a:rPr>
            </a:br>
            <a:r>
              <a:rPr lang="ru-RU" sz="1600" dirty="0" smtClean="0">
                <a:sym typeface="+mn-ea"/>
              </a:rPr>
              <a:t> - </a:t>
            </a:r>
            <a:r>
              <a:rPr lang="uk-UA" sz="1600" dirty="0" smtClean="0">
                <a:sym typeface="+mn-ea"/>
              </a:rPr>
              <a:t>ФБ група  «Київ україномовний</a:t>
            </a:r>
            <a:r>
              <a:rPr lang="ru-RU" sz="1600" dirty="0" smtClean="0">
                <a:sym typeface="+mn-ea"/>
              </a:rPr>
              <a:t>»</a:t>
            </a:r>
            <a:br>
              <a:rPr lang="ru-RU" sz="1600" dirty="0" smtClean="0">
                <a:sym typeface="+mn-ea"/>
              </a:rPr>
            </a:br>
            <a:r>
              <a:rPr lang="uk-UA" sz="1600" dirty="0" smtClean="0">
                <a:sym typeface="+mn-ea"/>
              </a:rPr>
              <a:t>- </a:t>
            </a:r>
            <a:r>
              <a:rPr lang="uk-UA" sz="1600" dirty="0" err="1" smtClean="0">
                <a:sym typeface="+mn-ea"/>
              </a:rPr>
              <a:t>Новинний</a:t>
            </a:r>
            <a:r>
              <a:rPr lang="uk-UA" sz="1600" dirty="0" smtClean="0">
                <a:sym typeface="+mn-ea"/>
              </a:rPr>
              <a:t> </a:t>
            </a:r>
            <a:r>
              <a:rPr lang="uk-UA" sz="1600" dirty="0" err="1" smtClean="0">
                <a:sym typeface="+mn-ea"/>
              </a:rPr>
              <a:t>агрегатор</a:t>
            </a:r>
            <a:endParaRPr lang="ru-RU" altLang="en-US" sz="1600" dirty="0"/>
          </a:p>
        </p:txBody>
      </p:sp>
      <p:sp>
        <p:nvSpPr>
          <p:cNvPr id="39" name="Текстовое поле 38"/>
          <p:cNvSpPr txBox="1"/>
          <p:nvPr/>
        </p:nvSpPr>
        <p:spPr>
          <a:xfrm>
            <a:off x="447675" y="5088890"/>
            <a:ext cx="254000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uk-UA" sz="1600" b="1" dirty="0" smtClean="0">
                <a:sym typeface="+mn-ea"/>
              </a:rPr>
              <a:t>Публічні заходи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uk-UA" sz="1600" dirty="0" smtClean="0">
                <a:sym typeface="+mn-ea"/>
              </a:rPr>
              <a:t>- Круглі столи</a:t>
            </a:r>
            <a:br>
              <a:rPr lang="uk-UA" sz="1600" dirty="0" smtClean="0">
                <a:sym typeface="+mn-ea"/>
              </a:rPr>
            </a:br>
            <a:r>
              <a:rPr lang="uk-UA" sz="1600" dirty="0" smtClean="0">
                <a:sym typeface="+mn-ea"/>
              </a:rPr>
              <a:t>- </a:t>
            </a:r>
            <a:r>
              <a:rPr lang="uk-UA" sz="1600" dirty="0" err="1" smtClean="0">
                <a:sym typeface="+mn-ea"/>
              </a:rPr>
              <a:t>Флешмоби</a:t>
            </a:r>
            <a:r>
              <a:rPr lang="uk-UA" sz="1600" dirty="0" smtClean="0">
                <a:sym typeface="+mn-ea"/>
              </a:rPr>
              <a:t/>
            </a:r>
            <a:br>
              <a:rPr lang="uk-UA" sz="1600" dirty="0" smtClean="0">
                <a:sym typeface="+mn-ea"/>
              </a:rPr>
            </a:br>
            <a:r>
              <a:rPr lang="uk-UA" sz="1600" dirty="0" smtClean="0">
                <a:sym typeface="+mn-ea"/>
              </a:rPr>
              <a:t>- Панельні дискусії</a:t>
            </a:r>
            <a:endParaRPr lang="ru-RU" altLang="en-US" sz="1600" dirty="0"/>
          </a:p>
        </p:txBody>
      </p:sp>
      <p:sp>
        <p:nvSpPr>
          <p:cNvPr id="40" name="Текстовое поле 39"/>
          <p:cNvSpPr txBox="1"/>
          <p:nvPr/>
        </p:nvSpPr>
        <p:spPr>
          <a:xfrm>
            <a:off x="3357554" y="5111750"/>
            <a:ext cx="254000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600" b="1" dirty="0" smtClean="0">
                <a:sym typeface="+mn-ea"/>
              </a:rPr>
              <a:t>Print</a:t>
            </a:r>
            <a:endParaRPr lang="uk-UA" sz="1600" b="1" dirty="0" smtClean="0">
              <a:sym typeface="+mn-ea"/>
            </a:endParaRPr>
          </a:p>
          <a:p>
            <a:pPr lvl="0">
              <a:spcBef>
                <a:spcPct val="0"/>
              </a:spcBef>
            </a:pPr>
            <a:r>
              <a:rPr lang="ru-RU" sz="1600" dirty="0" smtClean="0">
                <a:sym typeface="+mn-ea"/>
              </a:rPr>
              <a:t>- </a:t>
            </a:r>
            <a:r>
              <a:rPr lang="ru-RU" sz="1600" dirty="0" err="1" smtClean="0">
                <a:sym typeface="+mn-ea"/>
              </a:rPr>
              <a:t>книговидання</a:t>
            </a:r>
            <a:r>
              <a:rPr lang="ru-RU" sz="1600" dirty="0" smtClean="0">
                <a:sym typeface="+mn-ea"/>
              </a:rPr>
              <a:t>,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uk-UA" sz="1600" dirty="0" smtClean="0">
                <a:sym typeface="+mn-ea"/>
              </a:rPr>
              <a:t> листівки, </a:t>
            </a:r>
          </a:p>
          <a:p>
            <a:pPr lvl="0">
              <a:spcBef>
                <a:spcPct val="0"/>
              </a:spcBef>
            </a:pPr>
            <a:r>
              <a:rPr lang="uk-UA" sz="1600" dirty="0" smtClean="0">
                <a:sym typeface="+mn-ea"/>
              </a:rPr>
              <a:t>- наліпки, </a:t>
            </a:r>
            <a:r>
              <a:rPr lang="uk-UA" sz="1600" dirty="0" err="1" smtClean="0">
                <a:sym typeface="+mn-ea"/>
              </a:rPr>
              <a:t>інфографіка</a:t>
            </a:r>
            <a:endParaRPr lang="ru-RU" altLang="en-US" sz="1600" dirty="0"/>
          </a:p>
        </p:txBody>
      </p:sp>
      <p:sp>
        <p:nvSpPr>
          <p:cNvPr id="41" name="Текстовое поле 40"/>
          <p:cNvSpPr txBox="1"/>
          <p:nvPr/>
        </p:nvSpPr>
        <p:spPr>
          <a:xfrm>
            <a:off x="6552537" y="5085184"/>
            <a:ext cx="1907895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ru-RU" altLang="uk-UA" sz="1600" b="1" dirty="0" err="1" smtClean="0">
                <a:sym typeface="+mn-ea"/>
              </a:rPr>
              <a:t>Соціальна</a:t>
            </a:r>
            <a:r>
              <a:rPr lang="ru-RU" altLang="uk-UA" sz="1600" b="1" dirty="0" smtClean="0">
                <a:sym typeface="+mn-ea"/>
              </a:rPr>
              <a:t> реклама</a:t>
            </a:r>
          </a:p>
          <a:p>
            <a:pPr algn="l"/>
            <a:r>
              <a:rPr lang="ru-RU" altLang="uk-UA" sz="1600" dirty="0" smtClean="0">
                <a:sym typeface="+mn-ea"/>
              </a:rPr>
              <a:t>- </a:t>
            </a:r>
            <a:r>
              <a:rPr lang="uk-UA" sz="1600" dirty="0" err="1" smtClean="0">
                <a:sym typeface="+mn-ea"/>
              </a:rPr>
              <a:t>Білборди</a:t>
            </a:r>
            <a:br>
              <a:rPr lang="uk-UA" sz="1600" dirty="0" err="1" smtClean="0">
                <a:sym typeface="+mn-ea"/>
              </a:rPr>
            </a:br>
            <a:r>
              <a:rPr lang="ru-RU" altLang="uk-UA" sz="1600" dirty="0" err="1" smtClean="0">
                <a:sym typeface="+mn-ea"/>
              </a:rPr>
              <a:t>- С</a:t>
            </a:r>
            <a:r>
              <a:rPr lang="uk-UA" sz="1600" dirty="0" err="1" smtClean="0">
                <a:sym typeface="+mn-ea"/>
              </a:rPr>
              <a:t>ітілайти</a:t>
            </a:r>
          </a:p>
          <a:p>
            <a:pPr algn="l"/>
            <a:r>
              <a:rPr lang="ru-RU" altLang="uk-UA" sz="1600" dirty="0" smtClean="0">
                <a:sym typeface="+mn-ea"/>
              </a:rPr>
              <a:t>- </a:t>
            </a:r>
            <a:r>
              <a:rPr lang="ru-RU" altLang="uk-UA" sz="1600" dirty="0" err="1" smtClean="0">
                <a:sym typeface="+mn-ea"/>
              </a:rPr>
              <a:t>Метролайти</a:t>
            </a:r>
            <a:r>
              <a:rPr lang="uk-UA" sz="1600" dirty="0" err="1" smtClean="0">
                <a:sym typeface="+mn-ea"/>
              </a:rPr>
              <a:t/>
            </a:r>
            <a:br>
              <a:rPr lang="uk-UA" sz="1600" dirty="0" err="1" smtClean="0">
                <a:sym typeface="+mn-ea"/>
              </a:rPr>
            </a:br>
            <a:endParaRPr lang="ru-RU" altLang="en-US" sz="1600" dirty="0"/>
          </a:p>
        </p:txBody>
      </p:sp>
      <p:sp>
        <p:nvSpPr>
          <p:cNvPr id="42" name="Текстовое поле 41"/>
          <p:cNvSpPr txBox="1"/>
          <p:nvPr/>
        </p:nvSpPr>
        <p:spPr>
          <a:xfrm>
            <a:off x="3190240" y="2663825"/>
            <a:ext cx="276288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ru-RU" altLang="en-US" sz="2400" b="1" cap="small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ea"/>
              <a:cs typeface="+mj-cs"/>
              <a:sym typeface="+mn-ea"/>
            </a:endParaRPr>
          </a:p>
          <a:p>
            <a:pPr algn="ctr"/>
            <a:endParaRPr lang="ru-RU" altLang="en-US" b="1" cap="small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ea"/>
              <a:cs typeface="+mj-cs"/>
              <a:sym typeface="+mn-ea"/>
            </a:endParaRPr>
          </a:p>
          <a:p>
            <a:pPr algn="ctr"/>
            <a:r>
              <a:rPr lang="ru-RU" altLang="en-US" sz="2400" b="1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  <a:sym typeface="+mn-ea"/>
              </a:rPr>
              <a:t>Канали </a:t>
            </a:r>
          </a:p>
          <a:p>
            <a:pPr algn="ctr"/>
            <a:r>
              <a:rPr lang="ru-RU" altLang="en-US" sz="2400" b="1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  <a:sym typeface="+mn-ea"/>
              </a:rPr>
              <a:t>комунікації</a:t>
            </a:r>
            <a:endParaRPr lang="ru-RU" altLang="en-US" sz="2400" b="1" cap="small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+mj-ea"/>
              <a:cs typeface="+mj-cs"/>
              <a:sym typeface="+mn-ea"/>
            </a:endParaRPr>
          </a:p>
        </p:txBody>
      </p:sp>
      <p:cxnSp>
        <p:nvCxnSpPr>
          <p:cNvPr id="3" name="Прямая со стрелкой 2"/>
          <p:cNvCxnSpPr>
            <a:stCxn id="25" idx="2"/>
            <a:endCxn id="27" idx="0"/>
          </p:cNvCxnSpPr>
          <p:nvPr/>
        </p:nvCxnSpPr>
        <p:spPr>
          <a:xfrm>
            <a:off x="4589780" y="2781300"/>
            <a:ext cx="0" cy="335915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>
            <a:off x="2914650" y="2736850"/>
            <a:ext cx="865505" cy="54800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endCxn id="27" idx="7"/>
          </p:cNvCxnSpPr>
          <p:nvPr/>
        </p:nvCxnSpPr>
        <p:spPr>
          <a:xfrm flipH="1">
            <a:off x="5480685" y="2762250"/>
            <a:ext cx="824865" cy="58674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8" idx="1"/>
            <a:endCxn id="27" idx="6"/>
          </p:cNvCxnSpPr>
          <p:nvPr/>
        </p:nvCxnSpPr>
        <p:spPr>
          <a:xfrm flipH="1" flipV="1">
            <a:off x="5849620" y="3909060"/>
            <a:ext cx="340995" cy="5412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27" idx="5"/>
          </p:cNvCxnSpPr>
          <p:nvPr/>
        </p:nvCxnSpPr>
        <p:spPr>
          <a:xfrm flipH="1" flipV="1">
            <a:off x="5480685" y="4469130"/>
            <a:ext cx="780415" cy="62992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2" idx="0"/>
            <a:endCxn id="27" idx="4"/>
          </p:cNvCxnSpPr>
          <p:nvPr/>
        </p:nvCxnSpPr>
        <p:spPr>
          <a:xfrm flipV="1">
            <a:off x="4589463" y="4700905"/>
            <a:ext cx="0" cy="3365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27" idx="3"/>
          </p:cNvCxnSpPr>
          <p:nvPr/>
        </p:nvCxnSpPr>
        <p:spPr>
          <a:xfrm flipV="1">
            <a:off x="2903855" y="4469130"/>
            <a:ext cx="794385" cy="63055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2987824" y="3905474"/>
            <a:ext cx="288032" cy="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Номер слайда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23</a:t>
            </a:fld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5202"/>
            <a:ext cx="7886700" cy="971550"/>
          </a:xfrm>
        </p:spPr>
        <p:txBody>
          <a:bodyPr>
            <a:noAutofit/>
          </a:bodyPr>
          <a:lstStyle/>
          <a:p>
            <a:r>
              <a:rPr lang="ru-RU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«</a:t>
            </a:r>
            <a:r>
              <a:rPr lang="ru-RU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Київ</a:t>
            </a:r>
            <a:r>
              <a:rPr lang="ru-RU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україномовний-2020»</a:t>
            </a:r>
            <a:br>
              <a:rPr lang="ru-RU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ru-RU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(</a:t>
            </a:r>
            <a:r>
              <a:rPr lang="ru-RU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кампанія</a:t>
            </a:r>
            <a:r>
              <a:rPr lang="ru-RU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</a:t>
            </a:r>
            <a:r>
              <a:rPr lang="ru-RU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розроблена</a:t>
            </a:r>
            <a:r>
              <a:rPr lang="ru-RU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за </a:t>
            </a:r>
            <a:r>
              <a:rPr lang="ru-RU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участю</a:t>
            </a:r>
            <a:r>
              <a:rPr lang="ru-RU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ru-RU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експертів</a:t>
            </a:r>
            <a:r>
              <a:rPr lang="ru-RU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і ГО)</a:t>
            </a:r>
            <a:r>
              <a:rPr lang="ru-RU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/>
            </a:r>
            <a:br>
              <a:rPr lang="ru-RU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</a:br>
            <a:r>
              <a:rPr lang="ru-RU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endParaRPr lang="ru-RU" altLang="en-US" b="1" cap="smal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36865" name="Picture 1" descr="C:\Users\Марусова\Desktop\КУ!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65" y="4565778"/>
            <a:ext cx="9182355" cy="2031574"/>
          </a:xfrm>
          <a:prstGeom prst="rect">
            <a:avLst/>
          </a:prstGeom>
          <a:noFill/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pPr marL="274320" indent="-274320">
              <a:lnSpc>
                <a:spcPct val="80000"/>
              </a:lnSpc>
              <a:spcBef>
                <a:spcPts val="600"/>
              </a:spcBef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«Київ україномовний-2020»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9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0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1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2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3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4189" y="981620"/>
            <a:ext cx="8564091" cy="369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274320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uk-UA" sz="1700" b="1" dirty="0" smtClean="0"/>
              <a:t>Поліграфія</a:t>
            </a:r>
            <a:endParaRPr lang="ru-RU" sz="1700" b="1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uk-UA" sz="1700" dirty="0" smtClean="0"/>
              <a:t>поштові листівки «Виходячи з дому, не забувай мову» (1000 шт.)</a:t>
            </a:r>
            <a:br>
              <a:rPr lang="uk-UA" sz="1700" dirty="0" smtClean="0"/>
            </a:br>
            <a:r>
              <a:rPr lang="uk-UA" sz="1700" dirty="0" smtClean="0"/>
              <a:t>– поширено через муніципальну книгарню «Сяйво»;</a:t>
            </a:r>
            <a:endParaRPr lang="ru-RU" sz="1700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uk-UA" sz="1700" dirty="0" smtClean="0"/>
              <a:t>наклейки (</a:t>
            </a:r>
            <a:r>
              <a:rPr lang="uk-UA" sz="1700" dirty="0" err="1" smtClean="0"/>
              <a:t>стікери</a:t>
            </a:r>
            <a:r>
              <a:rPr lang="uk-UA" sz="1700" dirty="0" smtClean="0"/>
              <a:t>) «Виходячи з дому, не забувайте мову» (2500 шт.) та «Жити в Києві – це спілкуватися українською» (2500 шт.);</a:t>
            </a:r>
            <a:endParaRPr lang="ru-RU" sz="1700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uk-UA" sz="1700" dirty="0" smtClean="0"/>
              <a:t>листівки «Виходячи з дому, не забувай мову» (1000 шт.) з роз’ясненням основних положень рішення Київради про мовну політику ‒ поширено через Центр надання адміністративних послуг серед підприємців;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uk-UA" sz="1700" dirty="0" smtClean="0"/>
              <a:t>настінний календар «Виходячи з дому, не забувай мову» (1000 шт.).</a:t>
            </a:r>
            <a:endParaRPr lang="ru-RU" sz="1700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1700" b="1" dirty="0" err="1" smtClean="0"/>
              <a:t>Соціальні</a:t>
            </a:r>
            <a:r>
              <a:rPr lang="ru-RU" sz="1700" b="1" dirty="0" smtClean="0"/>
              <a:t> ролики</a:t>
            </a:r>
            <a:r>
              <a:rPr lang="uk-UA" sz="1700" b="1" dirty="0" smtClean="0"/>
              <a:t>:</a:t>
            </a:r>
            <a:endParaRPr lang="ru-RU" sz="1700" b="1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uk-UA" sz="1700" dirty="0" smtClean="0">
                <a:sym typeface="+mn-ea"/>
              </a:rPr>
              <a:t>«</a:t>
            </a:r>
            <a:r>
              <a:rPr lang="uk-UA" sz="1700" b="1" dirty="0" smtClean="0">
                <a:sym typeface="+mn-ea"/>
                <a:hlinkClick r:id="rId16"/>
              </a:rPr>
              <a:t>Модна мова!</a:t>
            </a:r>
            <a:r>
              <a:rPr lang="uk-UA" sz="1700" dirty="0" smtClean="0">
                <a:sym typeface="+mn-ea"/>
              </a:rPr>
              <a:t>»;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uk-UA" sz="1700" dirty="0" smtClean="0">
                <a:sym typeface="+mn-ea"/>
              </a:rPr>
              <a:t>«</a:t>
            </a:r>
            <a:r>
              <a:rPr lang="uk-UA" sz="1700" b="1" dirty="0" smtClean="0">
                <a:sym typeface="+mn-ea"/>
                <a:hlinkClick r:id="rId17"/>
              </a:rPr>
              <a:t>Спілкуйся українською</a:t>
            </a:r>
            <a:r>
              <a:rPr lang="uk-UA" sz="1700" dirty="0" smtClean="0">
                <a:sym typeface="+mn-ea"/>
              </a:rPr>
              <a:t>»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uk-UA" sz="1700" b="1" dirty="0" err="1" smtClean="0">
                <a:sym typeface="+mn-ea"/>
              </a:rPr>
              <a:t>Аудіоролики</a:t>
            </a:r>
            <a:r>
              <a:rPr lang="uk-UA" sz="1700" b="1" dirty="0" smtClean="0">
                <a:sym typeface="+mn-ea"/>
              </a:rPr>
              <a:t> «Спілкуйся українською» </a:t>
            </a:r>
            <a:r>
              <a:rPr lang="ru-RU" sz="1700" dirty="0" smtClean="0"/>
              <a:t>(20 сек.) - «</a:t>
            </a:r>
            <a:r>
              <a:rPr lang="ru-RU" sz="1700" dirty="0" err="1" smtClean="0"/>
              <a:t>Kiss</a:t>
            </a:r>
            <a:r>
              <a:rPr lang="ru-RU" sz="1700" dirty="0" smtClean="0"/>
              <a:t> FM» </a:t>
            </a:r>
            <a:r>
              <a:rPr lang="ru-RU" sz="1700" dirty="0" err="1" smtClean="0"/>
              <a:t>і</a:t>
            </a:r>
            <a:r>
              <a:rPr lang="ru-RU" sz="1700" dirty="0" smtClean="0"/>
              <a:t>  «Наше </a:t>
            </a:r>
            <a:r>
              <a:rPr lang="ru-RU" sz="1700" dirty="0" err="1" smtClean="0"/>
              <a:t>радіо</a:t>
            </a:r>
            <a:r>
              <a:rPr lang="ru-RU" sz="1700" dirty="0" smtClean="0"/>
              <a:t>».</a:t>
            </a:r>
            <a:br>
              <a:rPr lang="ru-RU" sz="1700" dirty="0" smtClean="0"/>
            </a:br>
            <a:r>
              <a:rPr lang="ru-RU" sz="1700" dirty="0" err="1" smtClean="0"/>
              <a:t>Всього</a:t>
            </a:r>
            <a:r>
              <a:rPr lang="ru-RU" sz="1700" dirty="0" smtClean="0"/>
              <a:t> 150 </a:t>
            </a:r>
            <a:r>
              <a:rPr lang="ru-RU" sz="1700" dirty="0" err="1" smtClean="0"/>
              <a:t>виходів</a:t>
            </a:r>
            <a:r>
              <a:rPr lang="ru-RU" sz="1700" dirty="0" smtClean="0"/>
              <a:t>, </a:t>
            </a:r>
            <a:r>
              <a:rPr lang="ru-RU" sz="1700" dirty="0" err="1" smtClean="0"/>
              <a:t>загальним</a:t>
            </a:r>
            <a:r>
              <a:rPr lang="ru-RU" sz="1700" dirty="0" smtClean="0"/>
              <a:t> хронометражем 50 </a:t>
            </a:r>
            <a:r>
              <a:rPr lang="ru-RU" sz="1700" dirty="0" err="1" smtClean="0"/>
              <a:t>хвилин</a:t>
            </a:r>
            <a:r>
              <a:rPr lang="ru-RU" sz="1700" dirty="0" smtClean="0"/>
              <a:t>.</a:t>
            </a:r>
            <a:endParaRPr lang="uk-UA" sz="1700" b="1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24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pic>
        <p:nvPicPr>
          <p:cNvPr id="8" name="Picture 8" descr="C:\Users\Марусова\Desktop\скріни\Спільні проекти\Уроки Української мов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571612"/>
            <a:ext cx="3143272" cy="2391629"/>
          </a:xfrm>
          <a:prstGeom prst="rect">
            <a:avLst/>
          </a:prstGeom>
          <a:noFill/>
        </p:spPr>
      </p:pic>
      <p:pic>
        <p:nvPicPr>
          <p:cNvPr id="9" name="Picture 7" descr="C:\Users\Марусова\Downloads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124743"/>
            <a:ext cx="3744416" cy="5701761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/>
          <p:nvPr/>
        </p:nvSpPr>
        <p:spPr>
          <a:xfrm>
            <a:off x="0" y="-142900"/>
            <a:ext cx="7886700" cy="126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uk-UA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«Київ україномовний-2020»</a:t>
            </a:r>
            <a:endParaRPr kumimoji="0" lang="ru-RU" altLang="en-US" sz="3300" i="0" u="none" strike="noStrike" kern="1200" cap="small" spc="0" normalizeH="0" baseline="0" noProof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  <a:sym typeface="+mn-ea"/>
            </a:endParaRPr>
          </a:p>
        </p:txBody>
      </p:sp>
      <p:pic>
        <p:nvPicPr>
          <p:cNvPr id="2" name="Picture 8" descr="C:\Users\Марусова\Desktop\скріни\Інфографіка\6-інфографіка.pn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" y="4058285"/>
            <a:ext cx="4728210" cy="2715895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25</a:t>
            </a:fld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928670"/>
            <a:ext cx="4695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dk1"/>
                </a:solidFill>
                <a:cs typeface="Times New Roman" panose="02020603050405020304" pitchFamily="18" charset="0"/>
                <a:hlinkClick r:id="rId7"/>
              </a:rPr>
              <a:t>Цикл передач «Уроки української мови»,</a:t>
            </a:r>
          </a:p>
          <a:p>
            <a:pPr algn="ctr"/>
            <a:r>
              <a:rPr lang="uk-UA" dirty="0" smtClean="0">
                <a:solidFill>
                  <a:schemeClr val="dk1"/>
                </a:solidFill>
                <a:cs typeface="Times New Roman" panose="02020603050405020304" pitchFamily="18" charset="0"/>
                <a:hlinkClick r:id="rId7"/>
              </a:rPr>
              <a:t> 28 випусків</a:t>
            </a: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34819" name="Picture 3" descr="C:\Users\Марусова\Desktop\київ читає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996952"/>
            <a:ext cx="2762954" cy="3547697"/>
          </a:xfrm>
          <a:prstGeom prst="rect">
            <a:avLst/>
          </a:prstGeom>
          <a:noFill/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>
            <a:normAutofit/>
          </a:bodyPr>
          <a:lstStyle/>
          <a:p>
            <a:pPr marL="274320" indent="-274320">
              <a:lnSpc>
                <a:spcPct val="80000"/>
              </a:lnSpc>
              <a:spcBef>
                <a:spcPts val="600"/>
              </a:spcBef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«Київ читає»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9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0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1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2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3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4189" y="981621"/>
            <a:ext cx="7920880" cy="3845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274320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uk-UA" sz="2000" b="1" dirty="0" smtClean="0"/>
              <a:t>Поліграфія</a:t>
            </a:r>
            <a:endParaRPr lang="ru-RU" sz="2000" b="1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uk-UA" dirty="0" smtClean="0"/>
              <a:t>паперові закладки «Книги можуть змінити ваше життя!» (2000 шт.), «Жити в Києві – це читати дітям книжки українською» (2000 шт.) – поширено через муніципальну книгарню «Сяйво»;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uk-UA" dirty="0" smtClean="0"/>
              <a:t>пакети паперові іміджеві «Книжки дарують мрії і змінюють життя» </a:t>
            </a:r>
            <a:br>
              <a:rPr lang="uk-UA" dirty="0" smtClean="0"/>
            </a:br>
            <a:r>
              <a:rPr lang="uk-UA" dirty="0" smtClean="0"/>
              <a:t>(1000 шт.);</a:t>
            </a:r>
            <a:endParaRPr lang="ru-RU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uk-UA" dirty="0" smtClean="0"/>
              <a:t>настільний календар «Київ читає» ‒ поширено через міські та районні Центри надання адміністративних послуг, Центр комунального сервісу, Центр соціальних служб, заклади освіти.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uk-UA" sz="800" b="1" dirty="0" smtClean="0">
              <a:sym typeface="+mn-ea"/>
            </a:endParaRP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uk-UA" b="1" dirty="0" smtClean="0">
                <a:sym typeface="+mn-ea"/>
              </a:rPr>
              <a:t>Соціальний ролик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uk-UA" dirty="0" smtClean="0">
                <a:sym typeface="+mn-ea"/>
              </a:rPr>
              <a:t>«</a:t>
            </a:r>
            <a:r>
              <a:rPr lang="uk-UA" b="1" dirty="0" smtClean="0">
                <a:sym typeface="+mn-ea"/>
                <a:hlinkClick r:id="rId16"/>
              </a:rPr>
              <a:t>Київ читає</a:t>
            </a:r>
            <a:r>
              <a:rPr lang="uk-UA" dirty="0" smtClean="0">
                <a:sym typeface="+mn-ea"/>
              </a:rPr>
              <a:t>»</a:t>
            </a:r>
            <a:endParaRPr lang="ru-RU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endParaRPr lang="uk-UA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endParaRPr lang="ru-RU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26</a:t>
            </a:fld>
            <a:endParaRPr lang="ru-RU" sz="1400" dirty="0"/>
          </a:p>
        </p:txBody>
      </p:sp>
      <p:pic>
        <p:nvPicPr>
          <p:cNvPr id="34818" name="Picture 2" descr="https://dsk.kyivcity.gov.ua/files/2019/2/15/Cale-201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00232" y="3786190"/>
            <a:ext cx="4285180" cy="1941722"/>
          </a:xfrm>
          <a:prstGeom prst="rect">
            <a:avLst/>
          </a:prstGeom>
          <a:noFill/>
        </p:spPr>
      </p:pic>
      <p:pic>
        <p:nvPicPr>
          <p:cNvPr id="34820" name="Picture 4" descr="C:\Users\Марусова\Desktop\київчитає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7158" y="5899237"/>
            <a:ext cx="5437268" cy="958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pic>
        <p:nvPicPr>
          <p:cNvPr id="33798" name="Picture 6" descr="https://dsk.kyivcity.gov.ua/done_img/gib/1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836869"/>
            <a:ext cx="3765837" cy="2824379"/>
          </a:xfrm>
          <a:prstGeom prst="rect">
            <a:avLst/>
          </a:prstGeom>
          <a:noFill/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>
            <a:normAutofit/>
          </a:bodyPr>
          <a:lstStyle/>
          <a:p>
            <a:pPr marL="274320" lvl="1" indent="-274320" algn="l" defTabSz="685800" rtl="0">
              <a:lnSpc>
                <a:spcPct val="80000"/>
              </a:lnSpc>
              <a:spcBef>
                <a:spcPts val="600"/>
              </a:spcBef>
            </a:pPr>
            <a:r>
              <a:rPr lang="ru-RU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Нов</a:t>
            </a:r>
            <a:r>
              <a:rPr lang="uk-UA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і імена </a:t>
            </a:r>
            <a:r>
              <a:rPr lang="uk-UA" sz="33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на </a:t>
            </a:r>
            <a:r>
              <a:rPr lang="uk-UA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вулицях Києва</a:t>
            </a: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9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0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1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2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3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4189" y="908720"/>
            <a:ext cx="7920880" cy="255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274320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uk-UA" sz="2000" b="1" dirty="0" smtClean="0"/>
              <a:t>Поліграфія</a:t>
            </a:r>
            <a:endParaRPr lang="ru-RU" sz="2000" b="1" dirty="0" smtClean="0"/>
          </a:p>
          <a:p>
            <a:pPr>
              <a:buClr>
                <a:schemeClr val="accent1"/>
              </a:buClr>
              <a:buSzPct val="80000"/>
            </a:pPr>
            <a:r>
              <a:rPr lang="uk-UA" dirty="0" smtClean="0"/>
              <a:t>Інформаційно-роз’яснювальні буклети «Перейменовані вулиці Києва» для кожного району (загальний тираж 20100 шт.) ‒ поширено через районні Центри надання адміністративних послуг.</a:t>
            </a:r>
          </a:p>
          <a:p>
            <a:pPr>
              <a:buClr>
                <a:schemeClr val="accent1"/>
              </a:buClr>
              <a:buSzPct val="80000"/>
            </a:pPr>
            <a:endParaRPr lang="uk-UA" sz="800" b="1" dirty="0" smtClean="0"/>
          </a:p>
          <a:p>
            <a:pPr>
              <a:buClr>
                <a:schemeClr val="accent1"/>
              </a:buClr>
              <a:buSzPct val="80000"/>
            </a:pPr>
            <a:r>
              <a:rPr lang="uk-UA" sz="2000" b="1" dirty="0" smtClean="0"/>
              <a:t>Телепрограми</a:t>
            </a:r>
          </a:p>
          <a:p>
            <a:pPr marL="182880" indent="-274320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uk-UA" sz="2000" dirty="0" smtClean="0"/>
              <a:t> «</a:t>
            </a:r>
            <a:r>
              <a:rPr lang="uk-UA" sz="2000" dirty="0" smtClean="0">
                <a:hlinkClick r:id="rId16"/>
              </a:rPr>
              <a:t>Імена, увічнені у назвах вулиць Києва</a:t>
            </a:r>
            <a:r>
              <a:rPr lang="uk-UA" sz="2000" dirty="0" smtClean="0"/>
              <a:t>» – 22 програми</a:t>
            </a:r>
          </a:p>
          <a:p>
            <a:pPr marL="182880" indent="-274320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endParaRPr lang="uk-UA" sz="2000" b="1" dirty="0" smtClean="0"/>
          </a:p>
          <a:p>
            <a:pPr marL="182880" indent="-274320">
              <a:lnSpc>
                <a:spcPts val="2000"/>
              </a:lnSpc>
              <a:spcBef>
                <a:spcPct val="20000"/>
              </a:spcBef>
              <a:buClr>
                <a:schemeClr val="accent1"/>
              </a:buClr>
              <a:buSzPct val="80000"/>
            </a:pPr>
            <a:endParaRPr lang="ru-RU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27</a:t>
            </a:fld>
            <a:endParaRPr lang="ru-RU" sz="1400" dirty="0"/>
          </a:p>
        </p:txBody>
      </p:sp>
      <p:pic>
        <p:nvPicPr>
          <p:cNvPr id="33794" name="Picture 2" descr="Â«ÐÐµÑÐ¾Ñ, ÑÐ²ÑÑÐ½ÐµÐ½Ñ Ñ Ð²ÑÐ»Ð¸ÑÑÑ ÐÐ¸ÑÐ²Ð°Â»: ÐÐµÐ¿Ð°ÑÑÐ°Ð¼ÐµÐ½Ñ ÑÑÑÐ¿ÑÐ»ÑÐ½Ð¸Ñ ÐºÐ¾Ð¼ÑÐ½ÑÐºÐ°ÑÑÐ¹ ÑÑÐ²Ð¾ÑÐ¸Ð² ÑÐµÑÑÑ Ð±ÑÐºÐ»ÐµÑÑÐ² Ð¿ÑÐ¾ Ð¿ÐµÑÐµÐ¹Ð¼ÐµÐ½Ð¾Ð²Ð°Ð½Ñ Ð²ÑÐ»Ð¸ÑÑ ÐÐ¸ÑÐ²Ð°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411032">
            <a:off x="921388" y="4289572"/>
            <a:ext cx="6041840" cy="30911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3796" name="Picture 4" descr="https://dsk.kyivcity.gov.ua/done_img/gib/1308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7504" y="2996952"/>
            <a:ext cx="3641564" cy="27311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-11065"/>
            <a:ext cx="9144000" cy="68690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1" y="116632"/>
            <a:ext cx="4398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Громадський бюджет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GB_LOGO_GORIZONTAL(ГБ ЗЛІВА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5" y="836712"/>
            <a:ext cx="3312368" cy="7938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8291" y="1412776"/>
            <a:ext cx="71874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/>
              <a:t>Інформаційно-просвітницька кампанія</a:t>
            </a:r>
            <a:endParaRPr lang="en-US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90060" y="1988881"/>
            <a:ext cx="1763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2016-2018</a:t>
            </a:r>
            <a:endParaRPr lang="en-US" sz="28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20" y="2469405"/>
            <a:ext cx="5677159" cy="3893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04282" y="6335897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hlinkClick r:id="rId6"/>
              </a:rPr>
              <a:t>БУКЛЕТ «КИЇВ: КРАЩІ ПРАКТИКИ ГРОМАДСЬКОГО БЮДЖЕТУ»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1608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1" y="116632"/>
            <a:ext cx="4537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Громадський бюджет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03" y="908720"/>
            <a:ext cx="3168145" cy="5671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179511" y="1007617"/>
            <a:ext cx="284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ПАРТНЕРИ ІНФОКАМПАНІЇ</a:t>
            </a:r>
            <a:endParaRPr lang="uk-UA" b="1" dirty="0">
              <a:solidFill>
                <a:schemeClr val="bg1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25890" y="1755022"/>
            <a:ext cx="2343204" cy="885589"/>
            <a:chOff x="807275" y="1571612"/>
            <a:chExt cx="3121783" cy="123023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928662" y="1714488"/>
              <a:ext cx="2928958" cy="928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" name="Рисунок 10" descr="logo_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275" y="1571612"/>
              <a:ext cx="3121783" cy="1230239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3750463" y="1117458"/>
            <a:ext cx="1643074" cy="1643074"/>
            <a:chOff x="3714744" y="1500174"/>
            <a:chExt cx="1643074" cy="164307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714744" y="1500174"/>
              <a:ext cx="1643074" cy="1643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" name="Рисунок 13" descr="СС roun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7620" y="1643050"/>
              <a:ext cx="1357322" cy="1357322"/>
            </a:xfrm>
            <a:prstGeom prst="rect">
              <a:avLst/>
            </a:prstGeom>
          </p:spPr>
        </p:pic>
      </p:grpSp>
      <p:pic>
        <p:nvPicPr>
          <p:cNvPr id="15" name="Рисунок 14" descr="Вива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9914" y="1376949"/>
            <a:ext cx="2922269" cy="942667"/>
          </a:xfrm>
          <a:prstGeom prst="rect">
            <a:avLst/>
          </a:prstGeom>
        </p:spPr>
      </p:pic>
      <p:pic>
        <p:nvPicPr>
          <p:cNvPr id="16" name="Рисунок 15" descr="Безымянный-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1808" y="2530351"/>
            <a:ext cx="2537703" cy="79019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41474" y="2566028"/>
            <a:ext cx="1500198" cy="1214446"/>
            <a:chOff x="500034" y="2714620"/>
            <a:chExt cx="1500198" cy="121444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00034" y="2714620"/>
              <a:ext cx="1500198" cy="1214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Рисунок 18" descr="GURT_logo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1472" y="2912325"/>
              <a:ext cx="1356381" cy="873865"/>
            </a:xfrm>
            <a:prstGeom prst="rect">
              <a:avLst/>
            </a:prstGeom>
          </p:spPr>
        </p:pic>
      </p:grpSp>
      <p:pic>
        <p:nvPicPr>
          <p:cNvPr id="20" name="Рисунок 19" descr="intersport run ua logo 2018-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50463" y="3032430"/>
            <a:ext cx="1800846" cy="1200226"/>
          </a:xfrm>
          <a:prstGeom prst="rect">
            <a:avLst/>
          </a:prstGeom>
        </p:spPr>
      </p:pic>
      <p:pic>
        <p:nvPicPr>
          <p:cNvPr id="21" name="Рисунок 20" descr="Копир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9481" y="3860466"/>
            <a:ext cx="1778527" cy="818687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3044669" y="4607703"/>
            <a:ext cx="3959360" cy="1214446"/>
            <a:chOff x="2786050" y="4214818"/>
            <a:chExt cx="3959360" cy="121444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071802" y="4214818"/>
              <a:ext cx="3500462" cy="1214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 descr="PUSH-K_logo_PNGv3 (text only)-ForLightBackground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86050" y="4357694"/>
              <a:ext cx="3959360" cy="929642"/>
            </a:xfrm>
            <a:prstGeom prst="rect">
              <a:avLst/>
            </a:prstGeom>
          </p:spPr>
        </p:pic>
      </p:grpSp>
      <p:pic>
        <p:nvPicPr>
          <p:cNvPr id="25" name="Рисунок 24" descr="Смартсит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43768" y="4143380"/>
            <a:ext cx="1138232" cy="1071546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1148860" y="4906077"/>
            <a:ext cx="1357322" cy="1143008"/>
            <a:chOff x="1080084" y="5197858"/>
            <a:chExt cx="1357322" cy="114300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080084" y="5197858"/>
              <a:ext cx="1357322" cy="1143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8" name="Рисунок 27" descr="Эко зоо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2976" y="5286388"/>
              <a:ext cx="1179821" cy="967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50920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uk-UA" b="1" dirty="0" smtClean="0"/>
              <a:t>Інформаційно-комунікативна діяльність</a:t>
            </a:r>
            <a:endParaRPr lang="uk-UA" altLang="en-US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  <a:hlinkClick r:id="rId5"/>
            </a:endParaRPr>
          </a:p>
        </p:txBody>
      </p:sp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2" name="Рисунок 11" hidden="1"/>
          <p:cNvPicPr>
            <a:picLocks noChangeAspect="1"/>
          </p:cNvPicPr>
          <p:nvPr/>
        </p:nvPicPr>
        <p:blipFill rotWithShape="1">
          <a:blip r:embed="rId8" cstate="print"/>
          <a:srcRect r="37265"/>
          <a:stretch>
            <a:fillRect/>
          </a:stretch>
        </p:blipFill>
        <p:spPr>
          <a:xfrm>
            <a:off x="125694" y="4015546"/>
            <a:ext cx="1277954" cy="2581806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9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0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1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2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3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25730" y="1000109"/>
            <a:ext cx="6903085" cy="4786346"/>
          </a:xfrm>
        </p:spPr>
        <p:txBody>
          <a:bodyPr>
            <a:normAutofit fontScale="80000" lnSpcReduction="20000"/>
          </a:bodyPr>
          <a:lstStyle/>
          <a:p>
            <a:r>
              <a:rPr lang="uk-UA" sz="2400" dirty="0" smtClean="0"/>
              <a:t> інформаційні кампанії відповідно до стратегічних пріоритетів, визначених міською владою;</a:t>
            </a:r>
            <a:endParaRPr lang="ru-RU" sz="2400" dirty="0" smtClean="0"/>
          </a:p>
          <a:p>
            <a:pPr lvl="0"/>
            <a:r>
              <a:rPr lang="uk-UA" sz="2400" dirty="0" smtClean="0"/>
              <a:t>поширення суспільно важливої інформації, спрямованої на захист національних цінностей, запобігання корупції, протидії інформаційній агресії, зміцнення державності, історичної пам'яті;</a:t>
            </a:r>
            <a:endParaRPr lang="ru-RU" sz="2400" dirty="0" smtClean="0"/>
          </a:p>
          <a:p>
            <a:pPr lvl="0"/>
            <a:r>
              <a:rPr lang="uk-UA" sz="2400" dirty="0" smtClean="0"/>
              <a:t>сприяння популяризації української мови, культури, духовних цінностей;</a:t>
            </a:r>
            <a:endParaRPr lang="ru-RU" sz="2400" dirty="0" smtClean="0"/>
          </a:p>
          <a:p>
            <a:pPr lvl="0"/>
            <a:r>
              <a:rPr lang="uk-UA" sz="2400" dirty="0" smtClean="0"/>
              <a:t>підтримка місцевого книговидання, популяризація читання;</a:t>
            </a:r>
            <a:endParaRPr lang="ru-RU" sz="2400" dirty="0" smtClean="0"/>
          </a:p>
          <a:p>
            <a:pPr lvl="0"/>
            <a:r>
              <a:rPr lang="uk-UA" sz="2400" dirty="0" smtClean="0"/>
              <a:t>співпраця з інформаційними агенціями та </a:t>
            </a:r>
            <a:r>
              <a:rPr lang="uk-UA" sz="2400" dirty="0" err="1" smtClean="0"/>
              <a:t>інтернет-ресурсами</a:t>
            </a:r>
            <a:r>
              <a:rPr lang="uk-UA" sz="2400" dirty="0" smtClean="0"/>
              <a:t>;</a:t>
            </a:r>
            <a:endParaRPr lang="ru-RU" sz="2400" dirty="0" smtClean="0"/>
          </a:p>
          <a:p>
            <a:pPr lvl="0"/>
            <a:r>
              <a:rPr lang="uk-UA" sz="2400" dirty="0" smtClean="0"/>
              <a:t>зміцнення матеріально-технічного стану комунальних ЗМІ;</a:t>
            </a:r>
            <a:endParaRPr lang="ru-RU" sz="2400" dirty="0" smtClean="0"/>
          </a:p>
          <a:p>
            <a:pPr lvl="0"/>
            <a:r>
              <a:rPr lang="uk-UA" sz="2400" dirty="0" smtClean="0"/>
              <a:t>підвищення професійної підготовки фахівців інформаційних підрозділів, керівників комунальних ЗМІ, професійного рівня журналістів;</a:t>
            </a:r>
            <a:endParaRPr lang="ru-RU" sz="2400" dirty="0" smtClean="0"/>
          </a:p>
          <a:p>
            <a:pPr lvl="0"/>
            <a:r>
              <a:rPr lang="uk-UA" sz="2400" dirty="0" smtClean="0"/>
              <a:t>розвиток цифрових комунікацій.</a:t>
            </a:r>
            <a:endParaRPr lang="ru-RU" sz="2400" dirty="0" smtClean="0"/>
          </a:p>
          <a:p>
            <a:pPr>
              <a:buNone/>
            </a:pPr>
            <a:r>
              <a:rPr lang="uk-UA" sz="2400" dirty="0" smtClean="0"/>
              <a:t/>
            </a:r>
            <a:br>
              <a:rPr lang="uk-UA" sz="2400" dirty="0" smtClean="0"/>
            </a:br>
            <a:endParaRPr lang="uk-UA" sz="2800" dirty="0" smtClean="0">
              <a:latin typeface="Arial Narrow" panose="020B0606020202030204" pitchFamily="34" charset="0"/>
              <a:sym typeface="+mn-ea"/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3</a:t>
            </a:fld>
            <a:endParaRPr lang="ru-RU" sz="1400" dirty="0"/>
          </a:p>
        </p:txBody>
      </p:sp>
      <p:pic>
        <p:nvPicPr>
          <p:cNvPr id="2052" name="Picture 4" descr="Ð¡Ð²ÑÑÐ»Ð¸Ð½Ð° Ð²ÑÐ´ ÐÐµÐ¿Ð°ÑÑÐ°Ð¼ÐµÐ½Ñ ÑÑÑÐ¿ÑÐ»ÑÐ½Ð¸Ñ ÐºÐ¾Ð¼ÑÐ½ÑÐºÐ°ÑÑÐ¹ ÐÐÐÐ.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29454" y="1357298"/>
            <a:ext cx="2035984" cy="2714644"/>
          </a:xfrm>
          <a:prstGeom prst="rect">
            <a:avLst/>
          </a:prstGeom>
          <a:noFill/>
        </p:spPr>
      </p:pic>
      <p:pic>
        <p:nvPicPr>
          <p:cNvPr id="2058" name="Picture 10" descr="Ð¡Ð²ÑÑÐ»Ð¸Ð½Ð° Ð²ÑÐ´ ÐÐµÐ¿Ð°ÑÑÐ°Ð¼ÐµÐ½Ñ ÑÑÑÐ¿ÑÐ»ÑÐ½Ð¸Ñ ÐºÐ¾Ð¼ÑÐ½ÑÐºÐ°ÑÑÐ¹ ÐÐÐÐ.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86116" y="5214950"/>
            <a:ext cx="2499374" cy="1405898"/>
          </a:xfrm>
          <a:prstGeom prst="rect">
            <a:avLst/>
          </a:prstGeom>
          <a:noFill/>
        </p:spPr>
      </p:pic>
      <p:pic>
        <p:nvPicPr>
          <p:cNvPr id="2054" name="Picture 6" descr="Ð¡Ð²ÑÑÐ»Ð¸Ð½Ð° Ð²ÑÐ´ ÐÐµÐ¿Ð°ÑÑÐ°Ð¼ÐµÐ½Ñ ÑÑÑÐ¿ÑÐ»ÑÐ½Ð¸Ñ ÐºÐ¾Ð¼ÑÐ½ÑÐºÐ°ÑÑÐ¹ ÐÐÐÐ.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715008" y="4429132"/>
            <a:ext cx="3286148" cy="2190766"/>
          </a:xfrm>
          <a:prstGeom prst="rect">
            <a:avLst/>
          </a:prstGeom>
          <a:noFill/>
        </p:spPr>
      </p:pic>
      <p:pic>
        <p:nvPicPr>
          <p:cNvPr id="2056" name="Picture 8" descr="Ð¡Ð²ÑÑÐ»Ð¸Ð½Ð° Ð²ÑÐ´ ÐÐµÐ¿Ð°ÑÑÐ°Ð¼ÐµÐ½Ñ ÑÑÑÐ¿ÑÐ»ÑÐ½Ð¸Ñ ÐºÐ¾Ð¼ÑÐ½ÑÐºÐ°ÑÑÐ¹ ÐÐÐÐ.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2844" y="4951522"/>
            <a:ext cx="3143272" cy="176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>
            <a:normAutofit/>
          </a:bodyPr>
          <a:lstStyle/>
          <a:p>
            <a:pPr marL="274320" lvl="1" indent="-274320" algn="l" defTabSz="685800" rtl="0">
              <a:lnSpc>
                <a:spcPct val="80000"/>
              </a:lnSpc>
              <a:spcBef>
                <a:spcPts val="600"/>
              </a:spcBef>
            </a:pPr>
            <a:r>
              <a:rPr lang="uk-UA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Київ комфортний</a:t>
            </a: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30</a:t>
            </a:fld>
            <a:endParaRPr lang="ru-RU" sz="1400" dirty="0"/>
          </a:p>
        </p:txBody>
      </p:sp>
      <p:pic>
        <p:nvPicPr>
          <p:cNvPr id="31745" name="Picture 1" descr="C:\Users\Марусова\Desktop\КК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764166">
            <a:off x="4354229" y="1999187"/>
            <a:ext cx="5461287" cy="4365005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-36512" y="908720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>
              <a:buClr>
                <a:schemeClr val="accent1"/>
              </a:buClr>
              <a:buSzPct val="80000"/>
            </a:pPr>
            <a:r>
              <a:rPr lang="uk-UA" sz="2000" b="1" dirty="0" smtClean="0">
                <a:hlinkClick r:id="rId16"/>
              </a:rPr>
              <a:t>Фотовиставка</a:t>
            </a:r>
            <a:r>
              <a:rPr lang="uk-UA" sz="2000" b="1" dirty="0" smtClean="0"/>
              <a:t> </a:t>
            </a:r>
          </a:p>
          <a:p>
            <a:pPr marL="182880">
              <a:buClr>
                <a:schemeClr val="accent1"/>
              </a:buClr>
              <a:buSzPct val="80000"/>
            </a:pPr>
            <a:r>
              <a:rPr lang="ru-RU" sz="2000" b="1" dirty="0" smtClean="0"/>
              <a:t>«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комфортний</a:t>
            </a:r>
            <a:r>
              <a:rPr lang="ru-RU" sz="2000" b="1" dirty="0" smtClean="0"/>
              <a:t>.</a:t>
            </a:r>
            <a:r>
              <a:rPr lang="en-US" sz="2000" b="1" dirty="0" smtClean="0"/>
              <a:t> </a:t>
            </a:r>
            <a:r>
              <a:rPr lang="ru-RU" sz="2000" b="1" dirty="0" err="1" smtClean="0"/>
              <a:t>Київ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європейський</a:t>
            </a:r>
            <a:r>
              <a:rPr lang="ru-RU" sz="2000" b="1" dirty="0" smtClean="0"/>
              <a:t>»</a:t>
            </a:r>
          </a:p>
          <a:p>
            <a:pPr marL="182880">
              <a:buClr>
                <a:schemeClr val="accent1"/>
              </a:buClr>
              <a:buSzPct val="80000"/>
            </a:pPr>
            <a:r>
              <a:rPr lang="uk-UA" sz="2000" dirty="0" smtClean="0"/>
              <a:t>спільно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інформаційним</a:t>
            </a:r>
            <a:r>
              <a:rPr lang="ru-RU" sz="2000" dirty="0" smtClean="0"/>
              <a:t> агентством «</a:t>
            </a:r>
            <a:r>
              <a:rPr lang="ru-RU" sz="2000" dirty="0" err="1" smtClean="0"/>
              <a:t>Укрінформ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(32 </a:t>
            </a:r>
            <a:r>
              <a:rPr lang="ru-RU" sz="2000" dirty="0" err="1" smtClean="0"/>
              <a:t>світлини</a:t>
            </a:r>
            <a:r>
              <a:rPr lang="ru-RU" sz="2000" dirty="0" smtClean="0"/>
              <a:t> </a:t>
            </a:r>
            <a:r>
              <a:rPr lang="ru-RU" sz="2000" dirty="0" err="1" smtClean="0"/>
              <a:t>столичних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err="1" smtClean="0"/>
              <a:t>фотографів</a:t>
            </a:r>
            <a:r>
              <a:rPr lang="ru-RU" sz="2000" dirty="0" smtClean="0"/>
              <a:t> про </a:t>
            </a:r>
            <a:r>
              <a:rPr lang="ru-RU" sz="2000" dirty="0" err="1" smtClean="0"/>
              <a:t>енергію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перетворень</a:t>
            </a:r>
            <a:r>
              <a:rPr lang="ru-RU" sz="2000" dirty="0" smtClean="0"/>
              <a:t> та </a:t>
            </a:r>
            <a:r>
              <a:rPr lang="ru-RU" sz="2000" dirty="0" err="1" smtClean="0"/>
              <a:t>щирі</a:t>
            </a:r>
            <a:r>
              <a:rPr lang="ru-RU" sz="2000" dirty="0" smtClean="0"/>
              <a:t> </a:t>
            </a:r>
            <a:r>
              <a:rPr lang="ru-RU" sz="2000" dirty="0" err="1" smtClean="0"/>
              <a:t>емоції</a:t>
            </a:r>
            <a:r>
              <a:rPr lang="ru-RU" sz="2000" dirty="0" smtClean="0"/>
              <a:t> </a:t>
            </a:r>
            <a:r>
              <a:rPr lang="ru-RU" sz="2000" dirty="0" err="1" smtClean="0"/>
              <a:t>киян</a:t>
            </a:r>
            <a:r>
              <a:rPr lang="ru-RU" sz="2000" dirty="0" smtClean="0"/>
              <a:t>)</a:t>
            </a:r>
            <a:endParaRPr lang="uk-UA" sz="2000" b="1" dirty="0" smtClean="0"/>
          </a:p>
          <a:p>
            <a:pPr marL="182880" lvl="0">
              <a:buClr>
                <a:schemeClr val="accent1"/>
              </a:buClr>
              <a:buSzPct val="80000"/>
            </a:pPr>
            <a:endParaRPr lang="uk-UA" sz="2000" b="1" dirty="0" smtClean="0"/>
          </a:p>
          <a:p>
            <a:pPr marL="182880" lvl="0">
              <a:buClr>
                <a:schemeClr val="accent1"/>
              </a:buClr>
              <a:buSzPct val="80000"/>
            </a:pPr>
            <a:r>
              <a:rPr lang="uk-UA" sz="2000" b="1" dirty="0" smtClean="0"/>
              <a:t>Соціальні </a:t>
            </a:r>
            <a:r>
              <a:rPr lang="uk-UA" sz="2000" b="1" dirty="0" err="1" smtClean="0"/>
              <a:t>аудіоролики</a:t>
            </a:r>
            <a:r>
              <a:rPr lang="uk-UA" sz="2000" b="1" dirty="0" smtClean="0"/>
              <a:t> - </a:t>
            </a:r>
            <a:r>
              <a:rPr lang="uk-UA" sz="2000" dirty="0" smtClean="0"/>
              <a:t>поширювалися</a:t>
            </a:r>
            <a:br>
              <a:rPr lang="uk-UA" sz="2000" dirty="0" smtClean="0"/>
            </a:br>
            <a:r>
              <a:rPr lang="uk-UA" sz="2000" dirty="0" smtClean="0"/>
              <a:t>в ефірі радіостанцій «</a:t>
            </a:r>
            <a:r>
              <a:rPr lang="uk-UA" sz="2000" dirty="0" err="1" smtClean="0"/>
              <a:t>Kiss</a:t>
            </a:r>
            <a:r>
              <a:rPr lang="uk-UA" sz="2000" dirty="0" smtClean="0"/>
              <a:t> FM</a:t>
            </a:r>
            <a:r>
              <a:rPr lang="ru-RU" sz="2000" dirty="0" smtClean="0"/>
              <a:t>»</a:t>
            </a:r>
            <a:r>
              <a:rPr lang="uk-UA" sz="2000" dirty="0" smtClean="0"/>
              <a:t> і «Наше радіо»:</a:t>
            </a:r>
            <a:endParaRPr lang="uk-UA" sz="2000" b="1" dirty="0" smtClean="0"/>
          </a:p>
          <a:p>
            <a:pPr marL="182880" lvl="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/>
              <a:t> «</a:t>
            </a:r>
            <a:r>
              <a:rPr lang="uk-UA" sz="2000" dirty="0" smtClean="0"/>
              <a:t>Парки</a:t>
            </a:r>
            <a:r>
              <a:rPr lang="ru-RU" sz="2000" dirty="0" smtClean="0"/>
              <a:t>»</a:t>
            </a:r>
            <a:endParaRPr lang="uk-UA" sz="2000" dirty="0" smtClean="0"/>
          </a:p>
          <a:p>
            <a:pPr marL="182880" lvl="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/>
              <a:t> «</a:t>
            </a:r>
            <a:r>
              <a:rPr lang="ru-RU" sz="2000" dirty="0" err="1" smtClean="0"/>
              <a:t>Одне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найзеленіших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</a:t>
            </a:r>
            <a:r>
              <a:rPr lang="ru-RU" sz="2000" dirty="0" smtClean="0"/>
              <a:t> </a:t>
            </a:r>
            <a:r>
              <a:rPr lang="ru-RU" sz="2000" dirty="0" err="1" smtClean="0"/>
              <a:t>Європи</a:t>
            </a:r>
            <a:r>
              <a:rPr lang="ru-RU" sz="2000" dirty="0" smtClean="0"/>
              <a:t>»</a:t>
            </a:r>
          </a:p>
          <a:p>
            <a:pPr marL="182880" lvl="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/>
              <a:t> «</a:t>
            </a:r>
            <a:r>
              <a:rPr lang="ru-RU" sz="2000" dirty="0" err="1" smtClean="0"/>
              <a:t>Поділ</a:t>
            </a:r>
            <a:r>
              <a:rPr lang="ru-RU" sz="2000" dirty="0" smtClean="0"/>
              <a:t>» </a:t>
            </a:r>
          </a:p>
          <a:p>
            <a:pPr marL="182880" lvl="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/>
              <a:t> «</a:t>
            </a:r>
            <a:r>
              <a:rPr lang="ru-RU" sz="2000" dirty="0" err="1" smtClean="0"/>
              <a:t>Східноєвропейська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столиця</a:t>
            </a:r>
            <a:r>
              <a:rPr lang="ru-RU" sz="2000" dirty="0" smtClean="0"/>
              <a:t>» </a:t>
            </a:r>
          </a:p>
          <a:p>
            <a:pPr marL="182880" lvl="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/>
              <a:t> «</a:t>
            </a:r>
            <a:r>
              <a:rPr lang="ru-RU" sz="2000" dirty="0" err="1" smtClean="0"/>
              <a:t>Майбутнє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Європою</a:t>
            </a:r>
            <a:r>
              <a:rPr lang="ru-RU" sz="2000" dirty="0" smtClean="0"/>
              <a:t>»</a:t>
            </a:r>
          </a:p>
          <a:p>
            <a:pPr marL="182880" lvl="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/>
              <a:t> «</a:t>
            </a:r>
            <a:r>
              <a:rPr lang="ru-RU" sz="2000" dirty="0" err="1" smtClean="0"/>
              <a:t>Володимирська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гірка</a:t>
            </a:r>
            <a:r>
              <a:rPr lang="ru-RU" sz="2000" dirty="0" smtClean="0"/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-36512" y="446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b="1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Підтримка</a:t>
            </a:r>
            <a:r>
              <a:rPr lang="ru-RU" b="1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ru-RU" b="1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національних</a:t>
            </a:r>
            <a:r>
              <a:rPr lang="ru-RU" b="1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</a:t>
            </a:r>
            <a:r>
              <a:rPr lang="ru-RU" b="1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інфокампаній</a:t>
            </a:r>
            <a:r>
              <a:rPr lang="ru-RU" b="1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endParaRPr lang="ru-RU" altLang="en-US" b="1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23528" y="1101797"/>
            <a:ext cx="8136904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prstClr val="black"/>
                </a:solidFill>
                <a:sym typeface="+mn-ea"/>
              </a:rPr>
              <a:t>45 роликів соціальної реклами на ТК «КИЇВ»</a:t>
            </a:r>
            <a:endParaRPr lang="uk-UA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1722914"/>
            <a:ext cx="403244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«Отримав субсидію ‒ бережи енергоресурси!»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«Небесна сотня ‒ на сторожі гідності»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</a:t>
            </a:r>
            <a:r>
              <a:rPr lang="en-US" dirty="0" smtClean="0">
                <a:solidFill>
                  <a:prstClr val="black"/>
                </a:solidFill>
              </a:rPr>
              <a:t>Prozorro.gov.ua»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en-US" dirty="0" smtClean="0">
                <a:solidFill>
                  <a:prstClr val="black"/>
                </a:solidFill>
              </a:rPr>
              <a:t>«</a:t>
            </a:r>
            <a:r>
              <a:rPr lang="uk-UA" dirty="0" smtClean="0">
                <a:solidFill>
                  <a:prstClr val="black"/>
                </a:solidFill>
              </a:rPr>
              <a:t>Крути ‒ вони боролися, щоб ми перемогли»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«Голодомор»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«Крим. Опір триває»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«Доступні ліки»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«Пам’ятаємо, перемагаємо»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«Правила перетину кордону з країнами ЄС при </a:t>
            </a:r>
            <a:r>
              <a:rPr lang="uk-UA" dirty="0" err="1" smtClean="0">
                <a:solidFill>
                  <a:prstClr val="black"/>
                </a:solidFill>
              </a:rPr>
              <a:t>безвізі</a:t>
            </a:r>
            <a:r>
              <a:rPr lang="uk-UA" dirty="0" smtClean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716016" y="1722914"/>
            <a:ext cx="396044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«Захищаємо права разом!»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«Вшануй пам’ять жертв геноциду»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«Не дай </a:t>
            </a:r>
            <a:r>
              <a:rPr lang="uk-UA" dirty="0" err="1" smtClean="0">
                <a:solidFill>
                  <a:prstClr val="black"/>
                </a:solidFill>
              </a:rPr>
              <a:t>СНІДу</a:t>
            </a:r>
            <a:r>
              <a:rPr lang="uk-UA" dirty="0" smtClean="0">
                <a:solidFill>
                  <a:prstClr val="black"/>
                </a:solidFill>
              </a:rPr>
              <a:t> шанс!»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«А чому даєш хабарі ти?»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«Житлова субсидія ‒ це просто!»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«Нові правила паркування»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«ФСУ ‒ декларація»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«Соціальний проект з вивчення іноземних мов»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«Захисти своїх! Підпиши контракт з ВСУ»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dirty="0" smtClean="0">
                <a:solidFill>
                  <a:prstClr val="black"/>
                </a:solidFill>
              </a:rPr>
              <a:t>«Служба за контрактом та за позовом серця» та інші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31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3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4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7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8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9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0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1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2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3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pPr algn="l"/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Україна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– </a:t>
            </a:r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Безвіз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180528" y="857232"/>
            <a:ext cx="7920880" cy="4174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>
              <a:buClr>
                <a:srgbClr val="4F81BD"/>
              </a:buClr>
              <a:buSzPct val="70000"/>
            </a:pPr>
            <a:r>
              <a:rPr lang="ru-RU" sz="1600" b="1" dirty="0" err="1" smtClean="0">
                <a:solidFill>
                  <a:prstClr val="black"/>
                </a:solidFill>
              </a:rPr>
              <a:t>Плакати-інфографіки</a:t>
            </a:r>
            <a:r>
              <a:rPr lang="ru-RU" sz="1600" b="1" dirty="0" smtClean="0">
                <a:solidFill>
                  <a:prstClr val="black"/>
                </a:solidFill>
              </a:rPr>
              <a:t>:</a:t>
            </a:r>
          </a:p>
          <a:p>
            <a:pPr marL="1188720" lvl="2"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1600" dirty="0" smtClean="0">
                <a:solidFill>
                  <a:prstClr val="black"/>
                </a:solidFill>
              </a:rPr>
              <a:t> «</a:t>
            </a:r>
            <a:r>
              <a:rPr lang="ru-RU" sz="1600" dirty="0" err="1" smtClean="0">
                <a:solidFill>
                  <a:prstClr val="black"/>
                </a:solidFill>
              </a:rPr>
              <a:t>Головні</a:t>
            </a:r>
            <a:r>
              <a:rPr lang="ru-RU" sz="1600" dirty="0" smtClean="0">
                <a:solidFill>
                  <a:prstClr val="black"/>
                </a:solidFill>
              </a:rPr>
              <a:t> правила </a:t>
            </a:r>
            <a:r>
              <a:rPr lang="ru-RU" sz="1600" dirty="0" err="1" smtClean="0">
                <a:solidFill>
                  <a:prstClr val="black"/>
                </a:solidFill>
              </a:rPr>
              <a:t>безвізового</a:t>
            </a:r>
            <a:r>
              <a:rPr lang="ru-RU" sz="1600" dirty="0" smtClean="0">
                <a:solidFill>
                  <a:prstClr val="black"/>
                </a:solidFill>
              </a:rPr>
              <a:t> режиму </a:t>
            </a:r>
            <a:r>
              <a:rPr lang="ru-RU" sz="1600" dirty="0" err="1" smtClean="0">
                <a:solidFill>
                  <a:prstClr val="black"/>
                </a:solidFill>
              </a:rPr>
              <a:t>з</a:t>
            </a:r>
            <a:r>
              <a:rPr lang="ru-RU" sz="1600" dirty="0" smtClean="0">
                <a:solidFill>
                  <a:prstClr val="black"/>
                </a:solidFill>
              </a:rPr>
              <a:t> ЄС»;</a:t>
            </a:r>
          </a:p>
          <a:p>
            <a:pPr marL="1188720" lvl="2"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1600" dirty="0" smtClean="0">
                <a:solidFill>
                  <a:prstClr val="black"/>
                </a:solidFill>
              </a:rPr>
              <a:t> «</a:t>
            </a:r>
            <a:r>
              <a:rPr lang="ru-RU" sz="1600" dirty="0" err="1" smtClean="0">
                <a:solidFill>
                  <a:prstClr val="black"/>
                </a:solidFill>
              </a:rPr>
              <a:t>Можливості</a:t>
            </a:r>
            <a:r>
              <a:rPr lang="ru-RU" sz="1600" dirty="0" smtClean="0">
                <a:solidFill>
                  <a:prstClr val="black"/>
                </a:solidFill>
              </a:rPr>
              <a:t> та </a:t>
            </a:r>
            <a:r>
              <a:rPr lang="ru-RU" sz="1600" dirty="0" err="1" smtClean="0">
                <a:solidFill>
                  <a:prstClr val="black"/>
                </a:solidFill>
              </a:rPr>
              <a:t>переваги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безвізового</a:t>
            </a:r>
            <a:r>
              <a:rPr lang="ru-RU" sz="1600" dirty="0" smtClean="0">
                <a:solidFill>
                  <a:prstClr val="black"/>
                </a:solidFill>
              </a:rPr>
              <a:t> режиму </a:t>
            </a:r>
            <a:r>
              <a:rPr lang="ru-RU" sz="1600" dirty="0" err="1" smtClean="0">
                <a:solidFill>
                  <a:prstClr val="black"/>
                </a:solidFill>
              </a:rPr>
              <a:t>з</a:t>
            </a:r>
            <a:r>
              <a:rPr lang="ru-RU" sz="1600" dirty="0" smtClean="0">
                <a:solidFill>
                  <a:prstClr val="black"/>
                </a:solidFill>
              </a:rPr>
              <a:t> ЄС для </a:t>
            </a:r>
            <a:r>
              <a:rPr lang="ru-RU" sz="1600" dirty="0" err="1" smtClean="0">
                <a:solidFill>
                  <a:prstClr val="black"/>
                </a:solidFill>
              </a:rPr>
              <a:t>українців</a:t>
            </a:r>
            <a:r>
              <a:rPr lang="ru-RU" sz="1600" dirty="0" smtClean="0">
                <a:solidFill>
                  <a:prstClr val="black"/>
                </a:solidFill>
              </a:rPr>
              <a:t>»;</a:t>
            </a:r>
          </a:p>
          <a:p>
            <a:pPr marL="1188720" lvl="2"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1600" dirty="0" smtClean="0">
                <a:solidFill>
                  <a:prstClr val="black"/>
                </a:solidFill>
              </a:rPr>
              <a:t> «Правила </a:t>
            </a:r>
            <a:r>
              <a:rPr lang="ru-RU" sz="1600" dirty="0" err="1" smtClean="0">
                <a:solidFill>
                  <a:prstClr val="black"/>
                </a:solidFill>
              </a:rPr>
              <a:t>перетину</a:t>
            </a:r>
            <a:r>
              <a:rPr lang="ru-RU" sz="1600" dirty="0" smtClean="0">
                <a:solidFill>
                  <a:prstClr val="black"/>
                </a:solidFill>
              </a:rPr>
              <a:t> кордону </a:t>
            </a:r>
            <a:r>
              <a:rPr lang="ru-RU" sz="1600" dirty="0" err="1" smtClean="0">
                <a:solidFill>
                  <a:prstClr val="black"/>
                </a:solidFill>
              </a:rPr>
              <a:t>з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країнами</a:t>
            </a:r>
            <a:r>
              <a:rPr lang="ru-RU" sz="1600" dirty="0" smtClean="0">
                <a:solidFill>
                  <a:prstClr val="black"/>
                </a:solidFill>
              </a:rPr>
              <a:t> ЄС при </a:t>
            </a:r>
            <a:r>
              <a:rPr lang="ru-RU" sz="1600" dirty="0" err="1" smtClean="0">
                <a:solidFill>
                  <a:prstClr val="black"/>
                </a:solidFill>
              </a:rPr>
              <a:t>безвізі</a:t>
            </a:r>
            <a:r>
              <a:rPr lang="ru-RU" sz="1600" dirty="0" smtClean="0">
                <a:solidFill>
                  <a:prstClr val="black"/>
                </a:solidFill>
              </a:rPr>
              <a:t>»;</a:t>
            </a:r>
          </a:p>
          <a:p>
            <a:pPr marL="1188720" lvl="2"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1600" dirty="0" smtClean="0">
                <a:solidFill>
                  <a:prstClr val="black"/>
                </a:solidFill>
              </a:rPr>
              <a:t> «</a:t>
            </a:r>
            <a:r>
              <a:rPr lang="uk-UA" sz="1600" dirty="0" smtClean="0">
                <a:solidFill>
                  <a:prstClr val="black"/>
                </a:solidFill>
              </a:rPr>
              <a:t>Якщо Ви плануєте працювати у країнах ЄС, працюйте легально</a:t>
            </a:r>
            <a:r>
              <a:rPr lang="ru-RU" sz="1600" dirty="0" smtClean="0">
                <a:solidFill>
                  <a:prstClr val="black"/>
                </a:solidFill>
              </a:rPr>
              <a:t>»</a:t>
            </a:r>
            <a:r>
              <a:rPr lang="uk-UA" sz="1600" dirty="0" smtClean="0">
                <a:solidFill>
                  <a:prstClr val="black"/>
                </a:solidFill>
              </a:rPr>
              <a:t>.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74320" lvl="1">
              <a:buClr>
                <a:srgbClr val="4F81BD"/>
              </a:buClr>
              <a:buSzPct val="70000"/>
            </a:pPr>
            <a:r>
              <a:rPr lang="ru-RU" sz="1600" b="1" dirty="0" smtClean="0">
                <a:solidFill>
                  <a:prstClr val="black"/>
                </a:solidFill>
              </a:rPr>
              <a:t>  </a:t>
            </a:r>
            <a:r>
              <a:rPr lang="ru-RU" sz="1600" b="1" dirty="0" err="1" smtClean="0">
                <a:solidFill>
                  <a:prstClr val="black"/>
                </a:solidFill>
              </a:rPr>
              <a:t>Соціальні</a:t>
            </a:r>
            <a:r>
              <a:rPr lang="ru-RU" sz="1600" b="1" dirty="0" smtClean="0">
                <a:solidFill>
                  <a:prstClr val="black"/>
                </a:solidFill>
              </a:rPr>
              <a:t> ролики:</a:t>
            </a:r>
          </a:p>
          <a:p>
            <a:pPr marL="1188720" lvl="2"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1600" dirty="0" smtClean="0">
                <a:solidFill>
                  <a:prstClr val="black"/>
                </a:solidFill>
              </a:rPr>
              <a:t> «</a:t>
            </a:r>
            <a:r>
              <a:rPr lang="ru-RU" sz="1600" dirty="0" err="1" smtClean="0">
                <a:solidFill>
                  <a:prstClr val="black"/>
                </a:solidFill>
              </a:rPr>
              <a:t>Україна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отримала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безвіз</a:t>
            </a:r>
            <a:r>
              <a:rPr lang="ru-RU" sz="1600" dirty="0" smtClean="0">
                <a:solidFill>
                  <a:prstClr val="black"/>
                </a:solidFill>
              </a:rPr>
              <a:t>»;</a:t>
            </a:r>
          </a:p>
          <a:p>
            <a:pPr marL="1188720" lvl="2"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1600" dirty="0" smtClean="0">
                <a:solidFill>
                  <a:prstClr val="black"/>
                </a:solidFill>
              </a:rPr>
              <a:t> «Правила </a:t>
            </a:r>
            <a:r>
              <a:rPr lang="ru-RU" sz="1600" dirty="0" err="1" smtClean="0">
                <a:solidFill>
                  <a:prstClr val="black"/>
                </a:solidFill>
              </a:rPr>
              <a:t>перетину</a:t>
            </a:r>
            <a:r>
              <a:rPr lang="ru-RU" sz="1600" dirty="0" smtClean="0">
                <a:solidFill>
                  <a:prstClr val="black"/>
                </a:solidFill>
              </a:rPr>
              <a:t> кордону </a:t>
            </a:r>
            <a:r>
              <a:rPr lang="ru-RU" sz="1600" dirty="0" err="1" smtClean="0">
                <a:solidFill>
                  <a:prstClr val="black"/>
                </a:solidFill>
              </a:rPr>
              <a:t>з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країнами</a:t>
            </a:r>
            <a:r>
              <a:rPr lang="ru-RU" sz="1600" dirty="0" smtClean="0">
                <a:solidFill>
                  <a:prstClr val="black"/>
                </a:solidFill>
              </a:rPr>
              <a:t> ЄС при </a:t>
            </a:r>
            <a:r>
              <a:rPr lang="ru-RU" sz="1600" dirty="0" err="1" smtClean="0">
                <a:solidFill>
                  <a:prstClr val="black"/>
                </a:solidFill>
              </a:rPr>
              <a:t>безвізовому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режимі</a:t>
            </a:r>
            <a:r>
              <a:rPr lang="ru-RU" sz="1600" dirty="0" smtClean="0">
                <a:solidFill>
                  <a:prstClr val="black"/>
                </a:solidFill>
              </a:rPr>
              <a:t>».</a:t>
            </a:r>
          </a:p>
          <a:p>
            <a:pPr marL="274320" lvl="1">
              <a:buClr>
                <a:srgbClr val="4F81BD"/>
              </a:buClr>
              <a:buSzPct val="70000"/>
            </a:pPr>
            <a:r>
              <a:rPr lang="ru-RU" sz="1600" b="1" dirty="0" err="1" smtClean="0">
                <a:solidFill>
                  <a:prstClr val="black"/>
                </a:solidFill>
              </a:rPr>
              <a:t>Євробуклети</a:t>
            </a:r>
            <a:r>
              <a:rPr lang="ru-RU" sz="1600" b="1" dirty="0" smtClean="0">
                <a:solidFill>
                  <a:prstClr val="black"/>
                </a:solidFill>
              </a:rPr>
              <a:t>:</a:t>
            </a:r>
          </a:p>
          <a:p>
            <a:pPr marL="1188720" lvl="2"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1600" dirty="0" smtClean="0">
                <a:solidFill>
                  <a:prstClr val="black"/>
                </a:solidFill>
              </a:rPr>
              <a:t> «Як </a:t>
            </a:r>
            <a:r>
              <a:rPr lang="ru-RU" sz="1600" dirty="0" err="1" smtClean="0">
                <a:solidFill>
                  <a:prstClr val="black"/>
                </a:solidFill>
              </a:rPr>
              <a:t>працює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безвізовий</a:t>
            </a:r>
            <a:r>
              <a:rPr lang="ru-RU" sz="1600" dirty="0" smtClean="0">
                <a:solidFill>
                  <a:prstClr val="black"/>
                </a:solidFill>
              </a:rPr>
              <a:t> режим </a:t>
            </a:r>
            <a:r>
              <a:rPr lang="ru-RU" sz="1600" dirty="0" err="1" smtClean="0">
                <a:solidFill>
                  <a:prstClr val="black"/>
                </a:solidFill>
              </a:rPr>
              <a:t>з</a:t>
            </a:r>
            <a:r>
              <a:rPr lang="ru-RU" sz="1600" dirty="0" smtClean="0">
                <a:solidFill>
                  <a:prstClr val="black"/>
                </a:solidFill>
              </a:rPr>
              <a:t> ЄС» (3 тис. шт.);</a:t>
            </a:r>
          </a:p>
          <a:p>
            <a:pPr marL="1188720" lvl="2"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1600" dirty="0" smtClean="0">
                <a:solidFill>
                  <a:prstClr val="black"/>
                </a:solidFill>
              </a:rPr>
              <a:t> «</a:t>
            </a:r>
            <a:r>
              <a:rPr lang="ru-RU" sz="1600" dirty="0" err="1" smtClean="0">
                <a:solidFill>
                  <a:prstClr val="black"/>
                </a:solidFill>
              </a:rPr>
              <a:t>Безвіз</a:t>
            </a:r>
            <a:r>
              <a:rPr lang="ru-RU" sz="1600" dirty="0" smtClean="0">
                <a:solidFill>
                  <a:prstClr val="black"/>
                </a:solidFill>
              </a:rPr>
              <a:t>: </a:t>
            </a:r>
            <a:r>
              <a:rPr lang="ru-RU" sz="1600" dirty="0" err="1" smtClean="0">
                <a:solidFill>
                  <a:prstClr val="black"/>
                </a:solidFill>
              </a:rPr>
              <a:t>користуємося</a:t>
            </a:r>
            <a:r>
              <a:rPr lang="ru-RU" sz="1600" dirty="0" smtClean="0">
                <a:solidFill>
                  <a:prstClr val="black"/>
                </a:solidFill>
              </a:rPr>
              <a:t> правильно» (20 тис. шт.).</a:t>
            </a:r>
          </a:p>
          <a:p>
            <a:pPr marL="274320">
              <a:buClr>
                <a:srgbClr val="4F81BD"/>
              </a:buClr>
              <a:buSzPct val="70000"/>
            </a:pPr>
            <a:r>
              <a:rPr lang="ru-RU" sz="1600" b="1" dirty="0" smtClean="0">
                <a:solidFill>
                  <a:prstClr val="black"/>
                </a:solidFill>
              </a:rPr>
              <a:t>Мережа </a:t>
            </a:r>
            <a:r>
              <a:rPr lang="ru-RU" sz="1600" b="1" dirty="0" err="1" smtClean="0">
                <a:solidFill>
                  <a:prstClr val="black"/>
                </a:solidFill>
              </a:rPr>
              <a:t>поширення</a:t>
            </a:r>
            <a:r>
              <a:rPr lang="ru-RU" sz="1600" b="1" dirty="0" smtClean="0">
                <a:solidFill>
                  <a:prstClr val="black"/>
                </a:solidFill>
              </a:rPr>
              <a:t>: </a:t>
            </a:r>
          </a:p>
          <a:p>
            <a:pPr marL="1188720" lvl="2"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</a:rPr>
              <a:t>ЦНАПи</a:t>
            </a:r>
            <a:r>
              <a:rPr lang="ru-RU" sz="1600" dirty="0" smtClean="0">
                <a:solidFill>
                  <a:prstClr val="black"/>
                </a:solidFill>
              </a:rPr>
              <a:t>;</a:t>
            </a:r>
          </a:p>
          <a:p>
            <a:pPr marL="1188720" lvl="2"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</a:rPr>
              <a:t>Кінотеатри</a:t>
            </a:r>
            <a:r>
              <a:rPr lang="ru-RU" sz="1600" b="1" dirty="0" smtClean="0">
                <a:solidFill>
                  <a:prstClr val="black"/>
                </a:solidFill>
              </a:rPr>
              <a:t> (</a:t>
            </a:r>
            <a:r>
              <a:rPr lang="ru-RU" sz="1600" b="1" dirty="0" err="1" smtClean="0">
                <a:solidFill>
                  <a:prstClr val="black"/>
                </a:solidFill>
              </a:rPr>
              <a:t>плазми</a:t>
            </a:r>
            <a:r>
              <a:rPr lang="ru-RU" sz="1600" b="1" dirty="0" smtClean="0">
                <a:solidFill>
                  <a:prstClr val="black"/>
                </a:solidFill>
              </a:rPr>
              <a:t>)</a:t>
            </a:r>
            <a:r>
              <a:rPr lang="ru-RU" sz="1600" dirty="0" smtClean="0">
                <a:solidFill>
                  <a:prstClr val="black"/>
                </a:solidFill>
              </a:rPr>
              <a:t> «</a:t>
            </a:r>
            <a:r>
              <a:rPr lang="ru-RU" sz="1600" dirty="0" err="1" smtClean="0">
                <a:solidFill>
                  <a:prstClr val="black"/>
                </a:solidFill>
              </a:rPr>
              <a:t>Промінь</a:t>
            </a:r>
            <a:r>
              <a:rPr lang="ru-RU" sz="1600" dirty="0" smtClean="0">
                <a:solidFill>
                  <a:prstClr val="black"/>
                </a:solidFill>
              </a:rPr>
              <a:t>», «Факел», «</a:t>
            </a:r>
            <a:r>
              <a:rPr lang="ru-RU" sz="1600" dirty="0" err="1" smtClean="0">
                <a:solidFill>
                  <a:prstClr val="black"/>
                </a:solidFill>
              </a:rPr>
              <a:t>Кінотеарт</a:t>
            </a:r>
            <a:r>
              <a:rPr lang="ru-RU" sz="1600" dirty="0" smtClean="0">
                <a:solidFill>
                  <a:prstClr val="black"/>
                </a:solidFill>
              </a:rPr>
              <a:t>  </a:t>
            </a:r>
            <a:r>
              <a:rPr lang="ru-RU" sz="1600" dirty="0" err="1" smtClean="0">
                <a:solidFill>
                  <a:prstClr val="black"/>
                </a:solidFill>
              </a:rPr>
              <a:t>ім</a:t>
            </a:r>
            <a:r>
              <a:rPr lang="ru-RU" sz="1600" dirty="0" smtClean="0">
                <a:solidFill>
                  <a:prstClr val="black"/>
                </a:solidFill>
              </a:rPr>
              <a:t>. Тараса </a:t>
            </a:r>
            <a:r>
              <a:rPr lang="ru-RU" sz="1600" dirty="0" err="1" smtClean="0">
                <a:solidFill>
                  <a:prstClr val="black"/>
                </a:solidFill>
              </a:rPr>
              <a:t>Шевченка</a:t>
            </a:r>
            <a:r>
              <a:rPr lang="ru-RU" sz="1600" dirty="0" smtClean="0">
                <a:solidFill>
                  <a:prstClr val="black"/>
                </a:solidFill>
              </a:rPr>
              <a:t>», «Лейпциг», «</a:t>
            </a:r>
            <a:r>
              <a:rPr lang="ru-RU" sz="1600" dirty="0" err="1" smtClean="0">
                <a:solidFill>
                  <a:prstClr val="black"/>
                </a:solidFill>
              </a:rPr>
              <a:t>Ленінград</a:t>
            </a:r>
            <a:r>
              <a:rPr lang="ru-RU" sz="1600" dirty="0" smtClean="0">
                <a:solidFill>
                  <a:prstClr val="black"/>
                </a:solidFill>
              </a:rPr>
              <a:t>», «</a:t>
            </a:r>
            <a:r>
              <a:rPr lang="ru-RU" sz="1600" dirty="0" err="1" smtClean="0">
                <a:solidFill>
                  <a:prstClr val="black"/>
                </a:solidFill>
              </a:rPr>
              <a:t>Флоренція</a:t>
            </a:r>
            <a:r>
              <a:rPr lang="ru-RU" sz="1600" dirty="0" smtClean="0">
                <a:solidFill>
                  <a:prstClr val="black"/>
                </a:solidFill>
              </a:rPr>
              <a:t>», «</a:t>
            </a:r>
            <a:r>
              <a:rPr lang="ru-RU" sz="1600" dirty="0" err="1" smtClean="0">
                <a:solidFill>
                  <a:prstClr val="black"/>
                </a:solidFill>
              </a:rPr>
              <a:t>Київська</a:t>
            </a:r>
            <a:r>
              <a:rPr lang="ru-RU" sz="1600" dirty="0" smtClean="0">
                <a:solidFill>
                  <a:prstClr val="black"/>
                </a:solidFill>
              </a:rPr>
              <a:t> Русь», «</a:t>
            </a:r>
            <a:r>
              <a:rPr lang="ru-RU" sz="1600" dirty="0" err="1" smtClean="0">
                <a:solidFill>
                  <a:prstClr val="black"/>
                </a:solidFill>
              </a:rPr>
              <a:t>Кіото</a:t>
            </a:r>
            <a:r>
              <a:rPr lang="ru-RU" sz="1600" dirty="0" smtClean="0">
                <a:solidFill>
                  <a:prstClr val="black"/>
                </a:solidFill>
              </a:rPr>
              <a:t>», «</a:t>
            </a:r>
            <a:r>
              <a:rPr lang="ru-RU" sz="1600" dirty="0" err="1" smtClean="0">
                <a:solidFill>
                  <a:prstClr val="black"/>
                </a:solidFill>
              </a:rPr>
              <a:t>Ліра</a:t>
            </a:r>
            <a:r>
              <a:rPr lang="ru-RU" sz="1600" dirty="0" smtClean="0">
                <a:solidFill>
                  <a:prstClr val="black"/>
                </a:solidFill>
              </a:rPr>
              <a:t>».</a:t>
            </a:r>
          </a:p>
        </p:txBody>
      </p:sp>
      <p:sp>
        <p:nvSpPr>
          <p:cNvPr id="33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50E754F-0924-4F03-A679-2A97759875DB}" type="slidenum">
              <a:rPr lang="ru-RU" sz="1400" smtClean="0"/>
              <a:pPr/>
              <a:t>32</a:t>
            </a:fld>
            <a:endParaRPr lang="ru-RU" sz="1400" dirty="0"/>
          </a:p>
        </p:txBody>
      </p:sp>
      <p:pic>
        <p:nvPicPr>
          <p:cNvPr id="34" name="Picture 3" descr="C:\Users\Марусова\Desktop\КЭС2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63888" y="4929198"/>
            <a:ext cx="3411942" cy="2461780"/>
          </a:xfrm>
          <a:prstGeom prst="rect">
            <a:avLst/>
          </a:prstGeom>
          <a:noFill/>
        </p:spPr>
      </p:pic>
      <p:pic>
        <p:nvPicPr>
          <p:cNvPr id="35" name="Picture 2" descr="E:\!DesktopDontTouch\5464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7980" y="5284443"/>
            <a:ext cx="3571868" cy="2465037"/>
          </a:xfrm>
          <a:prstGeom prst="rect">
            <a:avLst/>
          </a:prstGeom>
          <a:noFill/>
        </p:spPr>
      </p:pic>
      <p:pic>
        <p:nvPicPr>
          <p:cNvPr id="36" name="Picture 2" descr="https://dsk.kyivcity.gov.ua/files/2017/6/16/BezViz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48264" y="4653136"/>
            <a:ext cx="2183437" cy="2376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Україна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– ЄС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33</a:t>
            </a:fld>
            <a:endParaRPr lang="ru-RU" sz="1400" dirty="0"/>
          </a:p>
        </p:txBody>
      </p:sp>
      <p:pic>
        <p:nvPicPr>
          <p:cNvPr id="28674" name="Picture 2" descr="https://dsk.kyivcity.gov.ua/files/2019/1/28/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14414" y="2143116"/>
            <a:ext cx="6987372" cy="4517415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50824" y="928671"/>
            <a:ext cx="87788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Дослідження</a:t>
            </a:r>
            <a:endParaRPr lang="ru-RU" b="1" dirty="0" smtClean="0"/>
          </a:p>
          <a:p>
            <a:r>
              <a:rPr lang="ru-RU" dirty="0" smtClean="0"/>
              <a:t>«</a:t>
            </a:r>
            <a:r>
              <a:rPr lang="ru-RU" dirty="0" err="1" smtClean="0"/>
              <a:t>Моніторинг</a:t>
            </a:r>
            <a:r>
              <a:rPr lang="ru-RU" dirty="0" smtClean="0"/>
              <a:t> </a:t>
            </a:r>
            <a:r>
              <a:rPr lang="ru-RU" dirty="0" err="1" smtClean="0"/>
              <a:t>сприйняття</a:t>
            </a:r>
            <a:r>
              <a:rPr lang="ru-RU" dirty="0" smtClean="0"/>
              <a:t> </a:t>
            </a:r>
            <a:r>
              <a:rPr lang="ru-RU" dirty="0" err="1" smtClean="0"/>
              <a:t>мешканцями</a:t>
            </a:r>
            <a:r>
              <a:rPr lang="ru-RU" dirty="0" smtClean="0"/>
              <a:t> </a:t>
            </a:r>
            <a:r>
              <a:rPr lang="ru-RU" dirty="0" err="1" smtClean="0"/>
              <a:t>столиці</a:t>
            </a:r>
            <a:r>
              <a:rPr lang="ru-RU" dirty="0" smtClean="0"/>
              <a:t> </a:t>
            </a:r>
            <a:r>
              <a:rPr lang="ru-RU" dirty="0" err="1" smtClean="0"/>
              <a:t>державної</a:t>
            </a:r>
            <a:r>
              <a:rPr lang="ru-RU" dirty="0" smtClean="0"/>
              <a:t> </a:t>
            </a:r>
            <a:r>
              <a:rPr lang="ru-RU" dirty="0" err="1" smtClean="0"/>
              <a:t>політики</a:t>
            </a:r>
            <a:r>
              <a:rPr lang="ru-RU" dirty="0" smtClean="0"/>
              <a:t> у </a:t>
            </a:r>
            <a:r>
              <a:rPr lang="ru-RU" dirty="0" err="1" smtClean="0"/>
              <a:t>сфері</a:t>
            </a:r>
            <a:r>
              <a:rPr lang="ru-RU" dirty="0" smtClean="0"/>
              <a:t> </a:t>
            </a:r>
            <a:r>
              <a:rPr lang="ru-RU" dirty="0" err="1" smtClean="0"/>
              <a:t>євроатлантичної</a:t>
            </a:r>
            <a:r>
              <a:rPr lang="ru-RU" dirty="0" smtClean="0"/>
              <a:t> та </a:t>
            </a:r>
            <a:r>
              <a:rPr lang="ru-RU" dirty="0" err="1" smtClean="0"/>
              <a:t>євроінтеграції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соціологічних</a:t>
            </a:r>
            <a:r>
              <a:rPr lang="ru-RU" dirty="0" smtClean="0"/>
              <a:t> </a:t>
            </a:r>
            <a:r>
              <a:rPr lang="ru-RU" dirty="0" err="1" smtClean="0"/>
              <a:t>опитувань</a:t>
            </a:r>
            <a:r>
              <a:rPr lang="ru-RU" dirty="0" smtClean="0"/>
              <a:t>»</a:t>
            </a:r>
          </a:p>
          <a:p>
            <a:pPr>
              <a:buFont typeface="Arial" pitchFamily="34" charset="0"/>
              <a:buChar char="•"/>
            </a:pPr>
            <a:endParaRPr lang="uk-UA" b="1" dirty="0" smtClean="0"/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Україна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– ЄС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34</a:t>
            </a:fld>
            <a:endParaRPr lang="ru-RU" sz="1400" dirty="0"/>
          </a:p>
        </p:txBody>
      </p:sp>
      <p:pic>
        <p:nvPicPr>
          <p:cNvPr id="22" name="Picture 4" descr="C:\Users\Марусова\Desktop\ЭС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52120" y="1135867"/>
            <a:ext cx="3282238" cy="2365141"/>
          </a:xfrm>
          <a:prstGeom prst="rect">
            <a:avLst/>
          </a:prstGeom>
          <a:noFill/>
        </p:spPr>
      </p:pic>
      <p:pic>
        <p:nvPicPr>
          <p:cNvPr id="25" name="Picture 3" descr="E:\!DesktopDontTouch\Photo Na Portal\!!!Звіт-2017\скріни\Виставкові заходи\закоханы в життя виставка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36512" y="4055793"/>
            <a:ext cx="5286412" cy="29736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4" name="Picture 2" descr="C:\Users\Марусова\Desktop\КиъївЄС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447168">
            <a:off x="5481707" y="2916576"/>
            <a:ext cx="3404192" cy="1728608"/>
          </a:xfrm>
          <a:prstGeom prst="rect">
            <a:avLst/>
          </a:prstGeom>
          <a:noFill/>
        </p:spPr>
      </p:pic>
      <p:pic>
        <p:nvPicPr>
          <p:cNvPr id="23" name="Picture 1" descr="C:\Users\Марусова\Desktop\МожливостіЄС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785692" y="4509120"/>
            <a:ext cx="3162895" cy="223224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50824" y="928670"/>
            <a:ext cx="5429288" cy="391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Поліграфія:</a:t>
            </a:r>
          </a:p>
          <a:p>
            <a:pPr>
              <a:buFont typeface="Arial" pitchFamily="34" charset="0"/>
              <a:buChar char="•"/>
            </a:pPr>
            <a:r>
              <a:rPr lang="uk-UA" sz="1600" dirty="0" smtClean="0"/>
              <a:t> Серія  </a:t>
            </a:r>
            <a:r>
              <a:rPr lang="uk-UA" sz="1600" dirty="0" err="1" smtClean="0"/>
              <a:t>євро-флаєрів</a:t>
            </a:r>
            <a:r>
              <a:rPr lang="uk-UA" sz="1600" dirty="0" smtClean="0"/>
              <a:t> «Київ – це Європа</a:t>
            </a:r>
            <a:r>
              <a:rPr lang="ru-RU" sz="1600" dirty="0" smtClean="0"/>
              <a:t>» - </a:t>
            </a:r>
            <a:r>
              <a:rPr lang="uk-UA" sz="1600" dirty="0" smtClean="0"/>
              <a:t>про європейські цінності: </a:t>
            </a:r>
            <a:r>
              <a:rPr lang="ru-RU" sz="1600" dirty="0" smtClean="0"/>
              <a:t>верховенство права, свобода слова, </a:t>
            </a:r>
            <a:r>
              <a:rPr lang="ru-RU" sz="1600" dirty="0" err="1" smtClean="0"/>
              <a:t>толерантність</a:t>
            </a:r>
            <a:r>
              <a:rPr lang="ru-RU" sz="1600" dirty="0" smtClean="0"/>
              <a:t>, </a:t>
            </a:r>
            <a:r>
              <a:rPr lang="ru-RU" sz="1600" dirty="0" err="1" smtClean="0"/>
              <a:t>чисте</a:t>
            </a:r>
            <a:r>
              <a:rPr lang="ru-RU" sz="1600" dirty="0" smtClean="0"/>
              <a:t> </a:t>
            </a:r>
            <a:r>
              <a:rPr lang="ru-RU" sz="1600" dirty="0" err="1" smtClean="0"/>
              <a:t>довкілля</a:t>
            </a:r>
            <a:r>
              <a:rPr lang="ru-RU" sz="1600" dirty="0" smtClean="0"/>
              <a:t> та </a:t>
            </a:r>
            <a:r>
              <a:rPr lang="ru-RU" sz="1600" dirty="0" err="1" smtClean="0"/>
              <a:t>безпека</a:t>
            </a:r>
            <a:r>
              <a:rPr lang="ru-RU" sz="1600" dirty="0" smtClean="0"/>
              <a:t> </a:t>
            </a:r>
            <a:r>
              <a:rPr lang="ru-RU" sz="1600" dirty="0" err="1" smtClean="0"/>
              <a:t>життя</a:t>
            </a:r>
            <a:r>
              <a:rPr lang="ru-RU" sz="1600" dirty="0" smtClean="0"/>
              <a:t> (50 тис. шт.)</a:t>
            </a:r>
          </a:p>
          <a:p>
            <a:endParaRPr lang="ru-RU" sz="800" dirty="0" smtClean="0"/>
          </a:p>
          <a:p>
            <a:pPr>
              <a:buFont typeface="Arial" pitchFamily="34" charset="0"/>
              <a:buChar char="•"/>
            </a:pPr>
            <a:r>
              <a:rPr lang="uk-UA" sz="1600" dirty="0" smtClean="0"/>
              <a:t> Листівки «Підтримка України Європейським Союзом/Можливості від ЄС для українців»</a:t>
            </a:r>
          </a:p>
          <a:p>
            <a:pPr marL="0" lvl="1"/>
            <a:endParaRPr lang="uk-UA" sz="1050" b="1" dirty="0" smtClean="0"/>
          </a:p>
          <a:p>
            <a:pPr marL="0" lvl="1"/>
            <a:r>
              <a:rPr lang="uk-UA" sz="1600" b="1" dirty="0" smtClean="0"/>
              <a:t>Фотовиставка </a:t>
            </a:r>
          </a:p>
          <a:p>
            <a:pPr marL="0" lvl="1"/>
            <a:r>
              <a:rPr lang="uk-UA" sz="1600" dirty="0" err="1" smtClean="0"/>
              <a:t>Арт-проект</a:t>
            </a:r>
            <a:r>
              <a:rPr lang="uk-UA" sz="1600" dirty="0" smtClean="0"/>
              <a:t> «Закохані в життя» («</a:t>
            </a:r>
            <a:r>
              <a:rPr lang="uk-UA" sz="1600" dirty="0" err="1" smtClean="0"/>
              <a:t>MuseforYouth</a:t>
            </a:r>
            <a:r>
              <a:rPr lang="uk-UA" sz="1600" dirty="0" smtClean="0"/>
              <a:t>») ‒ 6 станцій метрополітену: «Театральна», «Печерська», «Політехнічний інститут», «Поштова площа», «Арсенальна», «Золоті ворота»</a:t>
            </a:r>
            <a:endParaRPr lang="ru-RU" sz="1600" dirty="0" smtClean="0"/>
          </a:p>
          <a:p>
            <a:pPr>
              <a:buFont typeface="Arial" pitchFamily="34" charset="0"/>
              <a:buChar char="•"/>
            </a:pPr>
            <a:endParaRPr lang="uk-UA" b="1" dirty="0" smtClean="0"/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Україна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– НАТО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35</a:t>
            </a:fld>
            <a:endParaRPr lang="ru-RU" sz="1400" dirty="0"/>
          </a:p>
        </p:txBody>
      </p:sp>
      <p:pic>
        <p:nvPicPr>
          <p:cNvPr id="27652" name="Picture 4" descr="https://dsk.kyivcity.gov.ua/files/2019/2/13/grafikNAT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7158" y="2071678"/>
            <a:ext cx="8215370" cy="419047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07504" y="980729"/>
            <a:ext cx="875077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750" b="1" dirty="0" smtClean="0"/>
              <a:t>Дослідження</a:t>
            </a:r>
            <a:r>
              <a:rPr lang="uk-UA" sz="1750" dirty="0" smtClean="0"/>
              <a:t> </a:t>
            </a:r>
          </a:p>
          <a:p>
            <a:r>
              <a:rPr lang="uk-UA" sz="1750" dirty="0" smtClean="0"/>
              <a:t>«Моніторинг сприйняття мешканцями столиці державної політики у сфері євроатлантичної та євроінтеграції України на основі соціологічних опитувань»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Україна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–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НАТО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36</a:t>
            </a:fld>
            <a:endParaRPr lang="ru-RU" sz="1400" dirty="0"/>
          </a:p>
        </p:txBody>
      </p:sp>
      <p:pic>
        <p:nvPicPr>
          <p:cNvPr id="27654" name="Picture 6" descr="C:\Users\Марусова\Desktop\міфиНАТО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" y="3429000"/>
            <a:ext cx="9129649" cy="295232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07504" y="980728"/>
            <a:ext cx="8822214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1750" dirty="0" smtClean="0"/>
              <a:t> Робота у Міжвідомчій робочій групі з питань виконання плану заходів щодо реалізації Концепції вдосконалення інформування громадськості з питань євроатлантичної інтеграції України</a:t>
            </a:r>
          </a:p>
          <a:p>
            <a:pPr>
              <a:buFont typeface="Arial" pitchFamily="34" charset="0"/>
              <a:buChar char="•"/>
            </a:pPr>
            <a:endParaRPr lang="uk-UA" sz="1750" dirty="0" smtClean="0"/>
          </a:p>
          <a:p>
            <a:pPr>
              <a:buFont typeface="Arial" pitchFamily="34" charset="0"/>
              <a:buChar char="•"/>
            </a:pPr>
            <a:r>
              <a:rPr lang="uk-UA" sz="1750" dirty="0" smtClean="0"/>
              <a:t> наповнення тематичного банера «</a:t>
            </a:r>
            <a:r>
              <a:rPr lang="uk-UA" sz="1750" dirty="0" err="1" smtClean="0">
                <a:hlinkClick r:id="rId16"/>
              </a:rPr>
              <a:t>Україна–НАТО</a:t>
            </a:r>
            <a:r>
              <a:rPr lang="uk-UA" sz="1750" dirty="0" smtClean="0"/>
              <a:t>»</a:t>
            </a:r>
          </a:p>
          <a:p>
            <a:endParaRPr lang="uk-UA" sz="1750" dirty="0" smtClean="0"/>
          </a:p>
          <a:p>
            <a:pPr>
              <a:buFont typeface="Arial" pitchFamily="34" charset="0"/>
              <a:buChar char="•"/>
            </a:pPr>
            <a:r>
              <a:rPr lang="uk-UA" sz="1750" dirty="0" smtClean="0"/>
              <a:t> виготовлення та поширення тематичного буклету «Чому НАТО» (1000 шт.)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pic>
        <p:nvPicPr>
          <p:cNvPr id="27" name="Picture 1" descr="C:\Users\Марусова\Desktop\Медици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41168"/>
            <a:ext cx="9144000" cy="1774628"/>
          </a:xfrm>
          <a:prstGeom prst="rect">
            <a:avLst/>
          </a:prstGeom>
          <a:noFill/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9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0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1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2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3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pPr algn="l"/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обери </a:t>
            </a:r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лікаря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sp>
        <p:nvSpPr>
          <p:cNvPr id="25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50E754F-0924-4F03-A679-2A97759875DB}" type="slidenum">
              <a:rPr lang="ru-RU" sz="1400" smtClean="0"/>
              <a:pPr/>
              <a:t>37</a:t>
            </a:fld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-285784" y="1000108"/>
            <a:ext cx="9215502" cy="4127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lvl="1" indent="-273050">
              <a:lnSpc>
                <a:spcPct val="90000"/>
              </a:lnSpc>
              <a:spcBef>
                <a:spcPts val="375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000" dirty="0" smtClean="0">
                <a:solidFill>
                  <a:srgbClr val="000000"/>
                </a:solidFill>
                <a:latin typeface="Calibri" pitchFamily="34" charset="0"/>
              </a:rPr>
              <a:t>Тематичні </a:t>
            </a:r>
            <a:r>
              <a:rPr lang="uk-UA" sz="2000" dirty="0" err="1" smtClean="0">
                <a:solidFill>
                  <a:srgbClr val="000000"/>
                </a:solidFill>
                <a:latin typeface="Calibri" pitchFamily="34" charset="0"/>
              </a:rPr>
              <a:t>постери</a:t>
            </a:r>
            <a:r>
              <a:rPr lang="uk-UA" sz="2000" dirty="0" smtClean="0">
                <a:solidFill>
                  <a:srgbClr val="000000"/>
                </a:solidFill>
                <a:latin typeface="Calibri" pitchFamily="34" charset="0"/>
              </a:rPr>
              <a:t>: «Ти вже підписав декларацію з лікарем?» (газета «</a:t>
            </a:r>
            <a:r>
              <a:rPr lang="uk-UA" sz="2000" dirty="0" err="1" smtClean="0">
                <a:solidFill>
                  <a:srgbClr val="000000"/>
                </a:solidFill>
                <a:latin typeface="Calibri" pitchFamily="34" charset="0"/>
              </a:rPr>
              <a:t>Телекур’єр</a:t>
            </a:r>
            <a:r>
              <a:rPr lang="uk-UA" sz="2000" dirty="0" smtClean="0">
                <a:solidFill>
                  <a:srgbClr val="000000"/>
                </a:solidFill>
                <a:latin typeface="Calibri" pitchFamily="34" charset="0"/>
              </a:rPr>
              <a:t>», загальний тираж 97 тис. прим.), «Безоплатні послуги тим, </a:t>
            </a:r>
            <a:r>
              <a:rPr lang="uk-UA" sz="2000" dirty="0" err="1" smtClean="0">
                <a:solidFill>
                  <a:srgbClr val="000000"/>
                </a:solidFill>
                <a:latin typeface="Calibri" pitchFamily="34" charset="0"/>
              </a:rPr>
              <a:t>кто</a:t>
            </a:r>
            <a:r>
              <a:rPr lang="uk-UA" sz="2000" dirty="0" smtClean="0">
                <a:solidFill>
                  <a:srgbClr val="000000"/>
                </a:solidFill>
                <a:latin typeface="Calibri" pitchFamily="34" charset="0"/>
              </a:rPr>
              <a:t> підписав декларацію з лікарем» (всеукраїнський тижневик «</a:t>
            </a:r>
            <a:r>
              <a:rPr lang="uk-UA" sz="2000" dirty="0" err="1" smtClean="0">
                <a:solidFill>
                  <a:srgbClr val="000000"/>
                </a:solidFill>
                <a:latin typeface="Calibri" pitchFamily="34" charset="0"/>
              </a:rPr>
              <a:t>Телегід</a:t>
            </a:r>
            <a:r>
              <a:rPr lang="uk-UA" sz="2000" dirty="0" smtClean="0">
                <a:solidFill>
                  <a:srgbClr val="000000"/>
                </a:solidFill>
                <a:latin typeface="Calibri" pitchFamily="34" charset="0"/>
              </a:rPr>
              <a:t>», загальний тираж ‒ 323 тис. прим., по Києву ‒ 105 тис. прим. та газета «Програма ТВ», загальний тираж 415 тис. прим., по Києву – 157 тис. прим.)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;</a:t>
            </a:r>
            <a:endParaRPr lang="uk-UA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639763" lvl="1" indent="-273050">
              <a:lnSpc>
                <a:spcPct val="90000"/>
              </a:lnSpc>
              <a:spcBef>
                <a:spcPts val="375"/>
              </a:spcBef>
              <a:buClr>
                <a:srgbClr val="4F81BD"/>
              </a:buClr>
              <a:buSzPct val="80000"/>
            </a:pPr>
            <a:endParaRPr lang="ru-RU" sz="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639763" lvl="1" indent="-273050">
              <a:lnSpc>
                <a:spcPct val="90000"/>
              </a:lnSpc>
              <a:spcBef>
                <a:spcPts val="375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000" dirty="0" smtClean="0">
                <a:solidFill>
                  <a:srgbClr val="000000"/>
                </a:solidFill>
                <a:latin typeface="Calibri" pitchFamily="34" charset="0"/>
              </a:rPr>
              <a:t>Соціальні відеоролики, виготовлені телеканалом «Київ», ‒ «Профілактика інфарктів та інсультів», «Імунопрофілактика», «Профілактика грипу та ГРВІ»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;</a:t>
            </a:r>
            <a:endParaRPr lang="uk-UA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639763" lvl="1" indent="-273050">
              <a:lnSpc>
                <a:spcPct val="90000"/>
              </a:lnSpc>
              <a:spcBef>
                <a:spcPts val="375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endParaRPr lang="uk-UA" sz="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639763" lvl="1" indent="-273050">
              <a:lnSpc>
                <a:spcPct val="90000"/>
              </a:lnSpc>
              <a:spcBef>
                <a:spcPts val="375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000" dirty="0" smtClean="0">
                <a:solidFill>
                  <a:srgbClr val="000000"/>
                </a:solidFill>
                <a:latin typeface="Calibri" pitchFamily="34" charset="0"/>
              </a:rPr>
              <a:t>Листівка «Як підписати декларацію з лікарем»  (20 тис. шт.), </a:t>
            </a:r>
            <a:r>
              <a:rPr lang="uk-UA" sz="2000" dirty="0" err="1" smtClean="0">
                <a:solidFill>
                  <a:srgbClr val="000000"/>
                </a:solidFill>
                <a:latin typeface="Calibri" pitchFamily="34" charset="0"/>
              </a:rPr>
              <a:t>євро-флаєр</a:t>
            </a:r>
            <a:r>
              <a:rPr lang="uk-UA" sz="2000" dirty="0" smtClean="0">
                <a:solidFill>
                  <a:srgbClr val="000000"/>
                </a:solidFill>
                <a:latin typeface="Calibri" pitchFamily="34" charset="0"/>
              </a:rPr>
              <a:t> «Щеплення – єдиний оберіг» (10 тис. шт.);</a:t>
            </a:r>
          </a:p>
          <a:p>
            <a:pPr marL="639763" lvl="1" indent="-273050">
              <a:lnSpc>
                <a:spcPct val="90000"/>
              </a:lnSpc>
              <a:spcBef>
                <a:spcPts val="375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endParaRPr lang="ru-RU" sz="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639763" lvl="1" indent="-273050">
              <a:lnSpc>
                <a:spcPct val="90000"/>
              </a:lnSpc>
              <a:spcBef>
                <a:spcPts val="375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uk-UA" sz="2000" dirty="0" err="1" smtClean="0">
                <a:solidFill>
                  <a:srgbClr val="000000"/>
                </a:solidFill>
                <a:latin typeface="Calibri" pitchFamily="34" charset="0"/>
              </a:rPr>
              <a:t>Прямоефірні</a:t>
            </a:r>
            <a:r>
              <a:rPr lang="uk-UA" sz="2000" dirty="0" smtClean="0">
                <a:solidFill>
                  <a:srgbClr val="000000"/>
                </a:solidFill>
                <a:latin typeface="Calibri" pitchFamily="34" charset="0"/>
              </a:rPr>
              <a:t> проекти на ТК «Київ» ‒ тричі на тиждень «Поради лікаря», а також обговорення теми медичної реформи у телепрограмі «День у мегаполісі».</a:t>
            </a:r>
            <a:endParaRPr lang="ru-RU" sz="2000" dirty="0">
              <a:solidFill>
                <a:srgbClr val="000000"/>
              </a:solidFill>
              <a:latin typeface="Calibri" pitchFamily="34" charset="0"/>
              <a:hlinkClick r:id="rId16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pic>
        <p:nvPicPr>
          <p:cNvPr id="5" name="Замещающее содержимое 4" descr="shutterstock_241795237"/>
          <p:cNvPicPr>
            <a:picLocks noGrp="1" noChangeAspect="1"/>
          </p:cNvPicPr>
          <p:nvPr>
            <p:ph sz="half" idx="2"/>
          </p:nvPr>
        </p:nvPicPr>
        <p:blipFill>
          <a:blip r:embed="rId15" cstate="print"/>
          <a:stretch>
            <a:fillRect/>
          </a:stretch>
        </p:blipFill>
        <p:spPr>
          <a:xfrm>
            <a:off x="501015" y="1409700"/>
            <a:ext cx="8141970" cy="5422265"/>
          </a:xfrm>
          <a:prstGeom prst="rect">
            <a:avLst/>
          </a:prstGeom>
          <a:effectLst/>
        </p:spPr>
      </p:pic>
      <p:sp>
        <p:nvSpPr>
          <p:cNvPr id="3" name="Содержимое 5"/>
          <p:cNvSpPr>
            <a:spLocks noGrp="1"/>
          </p:cNvSpPr>
          <p:nvPr>
            <p:ph sz="half" idx="1"/>
          </p:nvPr>
        </p:nvSpPr>
        <p:spPr>
          <a:xfrm>
            <a:off x="2628900" y="1763395"/>
            <a:ext cx="4300554" cy="4351338"/>
          </a:xfrm>
        </p:spPr>
        <p:txBody>
          <a:bodyPr>
            <a:normAutofit/>
          </a:bodyPr>
          <a:lstStyle/>
          <a:p>
            <a:pPr marL="0" lvl="1" indent="0" algn="ctr">
              <a:spcBef>
                <a:spcPts val="0"/>
              </a:spcBef>
            </a:pPr>
            <a:endParaRPr lang="uk-UA" sz="2400" b="1" dirty="0" smtClean="0">
              <a:solidFill>
                <a:srgbClr val="FF0000"/>
              </a:solidFill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rgbClr val="FF0000"/>
                </a:solidFill>
                <a:sym typeface="+mn-ea"/>
              </a:rPr>
              <a:t>  </a:t>
            </a:r>
          </a:p>
          <a:p>
            <a:pPr marL="0" lvl="1" indent="0" algn="ctr">
              <a:spcBef>
                <a:spcPts val="0"/>
              </a:spcBef>
            </a:pPr>
            <a:endParaRPr lang="uk-UA" altLang="en-US" sz="3600" b="1" dirty="0" smtClean="0">
              <a:solidFill>
                <a:srgbClr val="FF0000"/>
              </a:solidFill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uk-U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Підтримка книговидання</a:t>
            </a:r>
          </a:p>
          <a:p>
            <a:pPr marL="0" lvl="1" indent="0" algn="ctr">
              <a:spcBef>
                <a:spcPts val="0"/>
              </a:spcBef>
            </a:pPr>
            <a:endParaRPr lang="uk-UA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lvl="1" indent="0" algn="ctr">
              <a:spcBef>
                <a:spcPts val="0"/>
              </a:spcBef>
            </a:pPr>
            <a:endParaRPr lang="uk-UA" sz="3600" b="1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47048" y="6448251"/>
            <a:ext cx="2057400" cy="365125"/>
          </a:xfrm>
        </p:spPr>
        <p:txBody>
          <a:bodyPr/>
          <a:lstStyle/>
          <a:p>
            <a:fld id="{050E754F-0924-4F03-A679-2A97759875DB}" type="slidenum">
              <a:rPr lang="ru-RU" sz="1400" smtClean="0"/>
              <a:pPr/>
              <a:t>38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3314" name="Picture 2" descr="E:\!DesktopDontTouch\Untitled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5"/>
            <a:ext cx="9144000" cy="5976663"/>
          </a:xfrm>
          <a:prstGeom prst="rect">
            <a:avLst/>
          </a:prstGeom>
          <a:noFill/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cap="small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Книговидання-2016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9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0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1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2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3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39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Виконання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</a:t>
            </a:r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рішень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</a:t>
            </a:r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Київської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</a:t>
            </a:r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міської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ради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0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248144"/>
            <a:ext cx="8568952" cy="5133184"/>
          </a:xfrm>
        </p:spPr>
        <p:txBody>
          <a:bodyPr>
            <a:noAutofit/>
          </a:bodyPr>
          <a:lstStyle/>
          <a:p>
            <a:pPr marL="274320" lvl="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«Про </a:t>
            </a:r>
            <a:r>
              <a:rPr lang="uk-UA" sz="2000" b="1" dirty="0" smtClean="0"/>
              <a:t>Програму економічного і соціального розвитку</a:t>
            </a:r>
            <a:r>
              <a:rPr lang="uk-UA" sz="2000" dirty="0" smtClean="0"/>
              <a:t> м. Києва на 2018-2020 роки»</a:t>
            </a:r>
            <a:endParaRPr lang="ru-RU" sz="2000" dirty="0" smtClean="0"/>
          </a:p>
          <a:p>
            <a:pPr marL="274320" lvl="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«Про затвердження Положення про </a:t>
            </a:r>
            <a:r>
              <a:rPr lang="uk-UA" sz="2000" b="1" dirty="0" smtClean="0"/>
              <a:t>громадський бюджет </a:t>
            </a:r>
            <a:r>
              <a:rPr lang="uk-UA" sz="2000" dirty="0" smtClean="0"/>
              <a:t>міста Києва»</a:t>
            </a:r>
            <a:endParaRPr lang="ru-RU" sz="2000" dirty="0" smtClean="0"/>
          </a:p>
          <a:p>
            <a:pPr marL="274320" lvl="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«Про затвердження Рамкової програми управлінських реформ та впровадження заходів із </a:t>
            </a:r>
            <a:r>
              <a:rPr lang="uk-UA" sz="2000" b="1" dirty="0" smtClean="0"/>
              <a:t>запобігання корупції</a:t>
            </a:r>
            <a:r>
              <a:rPr lang="uk-UA" sz="2000" dirty="0" smtClean="0"/>
              <a:t> для міста Києва»</a:t>
            </a:r>
            <a:endParaRPr lang="ru-RU" sz="2000" dirty="0" smtClean="0"/>
          </a:p>
          <a:p>
            <a:pPr marL="274320" lvl="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«Про затвердження </a:t>
            </a:r>
            <a:r>
              <a:rPr lang="uk-UA" sz="2000" b="1" dirty="0" smtClean="0"/>
              <a:t>Концепції розвитку української мови</a:t>
            </a:r>
            <a:r>
              <a:rPr lang="uk-UA" sz="2000" dirty="0" smtClean="0"/>
              <a:t>, культури та виховання історичної пам'яті у жителів міста на 2015-2020 рр.»</a:t>
            </a:r>
            <a:endParaRPr lang="ru-RU" sz="2000" dirty="0" smtClean="0"/>
          </a:p>
          <a:p>
            <a:pPr marL="274320" lvl="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«Про заходи щодо </a:t>
            </a:r>
            <a:r>
              <a:rPr lang="uk-UA" sz="2000" b="1" dirty="0" smtClean="0"/>
              <a:t>забезпечення регіональної мовної політики</a:t>
            </a:r>
            <a:r>
              <a:rPr lang="uk-UA" sz="2000" dirty="0" smtClean="0"/>
              <a:t> в місті Києві»</a:t>
            </a:r>
            <a:endParaRPr lang="ru-RU" sz="2000" dirty="0" smtClean="0"/>
          </a:p>
          <a:p>
            <a:pPr marL="274320" lvl="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«Про повернення історичних назв, уточнення назв, </a:t>
            </a:r>
            <a:r>
              <a:rPr lang="uk-UA" sz="2000" b="1" dirty="0" smtClean="0"/>
              <a:t>перейменування вулиць, площ та провулків</a:t>
            </a:r>
            <a:r>
              <a:rPr lang="uk-UA" sz="2000" dirty="0" smtClean="0"/>
              <a:t> у місті Києві»</a:t>
            </a:r>
          </a:p>
          <a:p>
            <a:pPr marL="274320" lvl="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«Про координацію інформаційної діяльності та захист </a:t>
            </a:r>
            <a:r>
              <a:rPr lang="uk-UA" sz="2000" b="1" dirty="0" smtClean="0"/>
              <a:t>інформаційної безпеки</a:t>
            </a:r>
            <a:r>
              <a:rPr lang="uk-UA" sz="2000" dirty="0" smtClean="0"/>
              <a:t> держави на території міста Києва» </a:t>
            </a:r>
          </a:p>
          <a:p>
            <a:pPr marL="274320" lvl="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ru-RU" sz="2000" dirty="0" smtClean="0"/>
              <a:t>«Про </a:t>
            </a:r>
            <a:r>
              <a:rPr lang="ru-RU" sz="2000" dirty="0" err="1" smtClean="0"/>
              <a:t>питання</a:t>
            </a:r>
            <a:r>
              <a:rPr lang="ru-RU" sz="2000" dirty="0" smtClean="0"/>
              <a:t> </a:t>
            </a:r>
            <a:r>
              <a:rPr lang="ru-RU" sz="2000" b="1" dirty="0" err="1" smtClean="0"/>
              <a:t>використання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поліетиленових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пакетів</a:t>
            </a:r>
            <a:r>
              <a:rPr lang="ru-RU" sz="2000" b="1" dirty="0" smtClean="0"/>
              <a:t> </a:t>
            </a:r>
            <a:r>
              <a:rPr lang="ru-RU" sz="2000" dirty="0" smtClean="0"/>
              <a:t>у магазинах та точках продажу </a:t>
            </a:r>
            <a:r>
              <a:rPr lang="ru-RU" sz="2000" dirty="0" err="1" smtClean="0"/>
              <a:t>товарів</a:t>
            </a:r>
            <a:r>
              <a:rPr lang="ru-RU" sz="2000" dirty="0" smtClean="0"/>
              <a:t>»</a:t>
            </a:r>
            <a:endParaRPr lang="ru-RU" sz="2000" b="1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4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cap="small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Книговидання-2017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1334" y="1290866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Clr>
                <a:srgbClr val="4F81BD"/>
              </a:buClr>
              <a:buSzPct val="70000"/>
            </a:pPr>
            <a:r>
              <a:rPr lang="ru-RU" sz="2000" b="1" dirty="0" err="1" smtClean="0"/>
              <a:t>Надруковано</a:t>
            </a:r>
            <a:r>
              <a:rPr lang="ru-RU" sz="2000" b="1" dirty="0" smtClean="0"/>
              <a:t> 13 книг </a:t>
            </a:r>
            <a:r>
              <a:rPr lang="ru-RU" sz="2000" b="1" dirty="0" err="1" smtClean="0"/>
              <a:t>загальним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тиражем</a:t>
            </a:r>
            <a:r>
              <a:rPr lang="ru-RU" sz="2000" b="1" dirty="0" smtClean="0"/>
              <a:t> 4500 </a:t>
            </a:r>
            <a:r>
              <a:rPr lang="ru-RU" sz="2000" b="1" dirty="0" err="1" smtClean="0"/>
              <a:t>примірників</a:t>
            </a:r>
            <a:endParaRPr lang="ru-RU" b="1" dirty="0" smtClean="0">
              <a:solidFill>
                <a:prstClr val="black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11334" y="5899378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buClr>
                <a:srgbClr val="4F81BD"/>
              </a:buClr>
              <a:buSzPct val="70000"/>
            </a:pPr>
            <a:r>
              <a:rPr lang="ru-RU" sz="2000" b="1" dirty="0" err="1" smtClean="0"/>
              <a:t>Всі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видані</a:t>
            </a:r>
            <a:r>
              <a:rPr lang="ru-RU" sz="2000" b="1" dirty="0" smtClean="0"/>
              <a:t> книги </a:t>
            </a:r>
            <a:r>
              <a:rPr lang="ru-RU" sz="2000" b="1" dirty="0" err="1" smtClean="0"/>
              <a:t>передані</a:t>
            </a:r>
            <a:r>
              <a:rPr lang="ru-RU" sz="2000" b="1" dirty="0" smtClean="0"/>
              <a:t>  до 139 </a:t>
            </a:r>
            <a:r>
              <a:rPr lang="ru-RU" sz="2000" b="1" dirty="0" err="1" smtClean="0"/>
              <a:t>міських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бібліотек</a:t>
            </a:r>
            <a:endParaRPr lang="ru-RU" b="1" dirty="0" smtClean="0">
              <a:solidFill>
                <a:prstClr val="black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3342" y="1794922"/>
            <a:ext cx="8120014" cy="41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40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026" name="Picture 2" descr="E:\!DesktopDontTouch\Untitled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144000" cy="5877271"/>
          </a:xfrm>
          <a:prstGeom prst="rect">
            <a:avLst/>
          </a:prstGeom>
          <a:noFill/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cap="small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Книговидання-2018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9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0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1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2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3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41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174164"/>
            <a:ext cx="9144000" cy="6683836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3990"/>
            <a:ext cx="7886700" cy="636905"/>
          </a:xfrm>
        </p:spPr>
        <p:txBody>
          <a:bodyPr/>
          <a:lstStyle/>
          <a:p>
            <a:r>
              <a:rPr lang="ru-RU" cap="small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  <a:hlinkClick r:id="rId5"/>
              </a:rPr>
              <a:t>Видавнича</a:t>
            </a:r>
            <a:r>
              <a:rPr lang="ru-RU" cap="small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  <a:hlinkClick r:id="rId5"/>
              </a:rPr>
              <a:t> рада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9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0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1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2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3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49" y="3761544"/>
            <a:ext cx="858520" cy="8589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9" y="1745005"/>
            <a:ext cx="858965" cy="85896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79" y="3761544"/>
            <a:ext cx="857885" cy="85896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39" y="1745005"/>
            <a:ext cx="858520" cy="8589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19" y="3761544"/>
            <a:ext cx="858520" cy="85896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39" y="3761544"/>
            <a:ext cx="858520" cy="85896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39" y="1745005"/>
            <a:ext cx="858520" cy="85896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64" y="1745005"/>
            <a:ext cx="858520" cy="85896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74" y="3761544"/>
            <a:ext cx="935355" cy="93662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89" y="1745005"/>
            <a:ext cx="858520" cy="858965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50319" y="3761544"/>
            <a:ext cx="935990" cy="93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Содержимое 5"/>
          <p:cNvSpPr txBox="1"/>
          <p:nvPr/>
        </p:nvSpPr>
        <p:spPr>
          <a:xfrm>
            <a:off x="3203848" y="4697730"/>
            <a:ext cx="1080120" cy="56261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altLang="en-US" dirty="0" err="1" smtClean="0">
                <a:sym typeface="+mn-ea"/>
                <a:hlinkClick r:id="rId27"/>
              </a:rPr>
              <a:t>Марія</a:t>
            </a:r>
            <a:r>
              <a:rPr lang="ru-RU" altLang="en-US" dirty="0" smtClean="0">
                <a:sym typeface="+mn-ea"/>
                <a:hlinkClick r:id="rId27"/>
              </a:rPr>
              <a:t> </a:t>
            </a:r>
            <a:r>
              <a:rPr lang="ru-RU" altLang="en-US" dirty="0" err="1" smtClean="0">
                <a:sym typeface="+mn-ea"/>
                <a:hlinkClick r:id="rId27"/>
              </a:rPr>
              <a:t>Бєляєва</a:t>
            </a:r>
            <a:endParaRPr lang="ru-RU" altLang="en-US" dirty="0" smtClean="0">
              <a:sym typeface="+mn-ea"/>
              <a:hlinkClick r:id="rId28"/>
            </a:endParaRPr>
          </a:p>
        </p:txBody>
      </p:sp>
      <p:sp>
        <p:nvSpPr>
          <p:cNvPr id="37" name="Содержимое 5"/>
          <p:cNvSpPr txBox="1"/>
          <p:nvPr/>
        </p:nvSpPr>
        <p:spPr>
          <a:xfrm>
            <a:off x="35496" y="4697730"/>
            <a:ext cx="1302385" cy="596265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ctr">
              <a:lnSpc>
                <a:spcPct val="90000"/>
              </a:lnSpc>
            </a:pPr>
            <a:r>
              <a:rPr lang="uk-UA" altLang="en-US" dirty="0" smtClean="0">
                <a:sym typeface="+mn-ea"/>
                <a:hlinkClick r:id="rId29"/>
              </a:rPr>
              <a:t>Олексій</a:t>
            </a:r>
          </a:p>
          <a:p>
            <a:pPr algn="ctr">
              <a:lnSpc>
                <a:spcPct val="90000"/>
              </a:lnSpc>
            </a:pPr>
            <a:r>
              <a:rPr lang="uk-UA" altLang="en-US" dirty="0" err="1" smtClean="0">
                <a:sym typeface="+mn-ea"/>
                <a:hlinkClick r:id="rId29"/>
              </a:rPr>
              <a:t>Шепетович</a:t>
            </a:r>
            <a:endParaRPr lang="ru-RU" altLang="en-US" dirty="0" smtClean="0">
              <a:sym typeface="+mn-ea"/>
              <a:hlinkClick r:id="rId30"/>
            </a:endParaRPr>
          </a:p>
        </p:txBody>
      </p:sp>
      <p:sp>
        <p:nvSpPr>
          <p:cNvPr id="40" name="Текстовое поле 39"/>
          <p:cNvSpPr txBox="1"/>
          <p:nvPr/>
        </p:nvSpPr>
        <p:spPr>
          <a:xfrm>
            <a:off x="7737559" y="2636912"/>
            <a:ext cx="1370945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en-US" dirty="0" smtClean="0">
                <a:sym typeface="+mn-ea"/>
                <a:hlinkClick r:id="rId30"/>
              </a:rPr>
              <a:t>Ольга</a:t>
            </a:r>
            <a:br>
              <a:rPr lang="ru-RU" altLang="en-US" dirty="0" smtClean="0">
                <a:sym typeface="+mn-ea"/>
                <a:hlinkClick r:id="rId30"/>
              </a:rPr>
            </a:br>
            <a:r>
              <a:rPr lang="ru-RU" altLang="en-US" dirty="0" err="1" smtClean="0">
                <a:sym typeface="+mn-ea"/>
                <a:hlinkClick r:id="rId30"/>
              </a:rPr>
              <a:t>Погинайко</a:t>
            </a:r>
            <a:endParaRPr lang="ru-RU" altLang="en-US" dirty="0">
              <a:sym typeface="+mn-ea"/>
              <a:hlinkClick r:id="rId31"/>
            </a:endParaRPr>
          </a:p>
        </p:txBody>
      </p:sp>
      <p:pic>
        <p:nvPicPr>
          <p:cNvPr id="42" name="Рисунок 2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14" y="1745005"/>
            <a:ext cx="858520" cy="858965"/>
          </a:xfrm>
          <a:prstGeom prst="rect">
            <a:avLst/>
          </a:prstGeom>
        </p:spPr>
      </p:pic>
      <p:sp>
        <p:nvSpPr>
          <p:cNvPr id="50" name="Текстовое поле 49"/>
          <p:cNvSpPr txBox="1"/>
          <p:nvPr/>
        </p:nvSpPr>
        <p:spPr>
          <a:xfrm>
            <a:off x="4692650" y="4697730"/>
            <a:ext cx="1247502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en-US" dirty="0" err="1" smtClean="0">
                <a:sym typeface="+mn-ea"/>
                <a:hlinkClick r:id="rId33"/>
              </a:rPr>
              <a:t>Теодозія</a:t>
            </a:r>
            <a:r>
              <a:rPr lang="ru-RU" altLang="en-US" dirty="0" smtClean="0">
                <a:sym typeface="+mn-ea"/>
                <a:hlinkClick r:id="rId33"/>
              </a:rPr>
              <a:t/>
            </a:r>
            <a:br>
              <a:rPr lang="ru-RU" altLang="en-US" dirty="0" smtClean="0">
                <a:sym typeface="+mn-ea"/>
                <a:hlinkClick r:id="rId33"/>
              </a:rPr>
            </a:br>
            <a:r>
              <a:rPr lang="ru-RU" altLang="en-US" dirty="0" err="1" smtClean="0">
                <a:sym typeface="+mn-ea"/>
                <a:hlinkClick r:id="rId33"/>
              </a:rPr>
              <a:t>Зарівна</a:t>
            </a:r>
            <a:endParaRPr lang="ru-RU" altLang="en-US" dirty="0" smtClean="0">
              <a:sym typeface="+mn-ea"/>
              <a:hlinkClick r:id="rId27"/>
            </a:endParaRPr>
          </a:p>
        </p:txBody>
      </p:sp>
      <p:sp>
        <p:nvSpPr>
          <p:cNvPr id="51" name="Текстовое поле 50"/>
          <p:cNvSpPr txBox="1"/>
          <p:nvPr/>
        </p:nvSpPr>
        <p:spPr>
          <a:xfrm>
            <a:off x="6301105" y="4697730"/>
            <a:ext cx="975652" cy="5909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en-US" dirty="0" err="1" smtClean="0">
                <a:sym typeface="+mn-ea"/>
                <a:hlinkClick r:id="rId34"/>
              </a:rPr>
              <a:t>Максим</a:t>
            </a:r>
            <a:br>
              <a:rPr lang="ru-RU" altLang="en-US" dirty="0" err="1" smtClean="0">
                <a:sym typeface="+mn-ea"/>
                <a:hlinkClick r:id="rId34"/>
              </a:rPr>
            </a:br>
            <a:r>
              <a:rPr lang="ru-RU" altLang="en-US" dirty="0" err="1" smtClean="0">
                <a:sym typeface="+mn-ea"/>
                <a:hlinkClick r:id="rId34"/>
              </a:rPr>
              <a:t>Сірик</a:t>
            </a:r>
            <a:endParaRPr lang="ru-RU" altLang="en-US" dirty="0" err="1" smtClean="0">
              <a:sym typeface="+mn-ea"/>
              <a:hlinkClick r:id="rId33"/>
            </a:endParaRPr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1705998" y="4697730"/>
            <a:ext cx="1137810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en-US" dirty="0" smtClean="0">
                <a:sym typeface="+mn-ea"/>
                <a:hlinkClick r:id="rId28"/>
              </a:rPr>
              <a:t>Роман</a:t>
            </a:r>
            <a:br>
              <a:rPr lang="ru-RU" altLang="en-US" dirty="0" smtClean="0">
                <a:sym typeface="+mn-ea"/>
                <a:hlinkClick r:id="rId28"/>
              </a:rPr>
            </a:br>
            <a:r>
              <a:rPr lang="ru-RU" altLang="en-US" dirty="0" err="1" smtClean="0">
                <a:sym typeface="+mn-ea"/>
                <a:hlinkClick r:id="rId28"/>
              </a:rPr>
              <a:t>Кухарук</a:t>
            </a:r>
            <a:r>
              <a:rPr lang="ru-RU" altLang="en-US" dirty="0" smtClean="0">
                <a:sym typeface="+mn-ea"/>
                <a:hlinkClick r:id="rId28"/>
              </a:rPr>
              <a:t> </a:t>
            </a:r>
            <a:endParaRPr lang="ru-RU" altLang="en-US" dirty="0">
              <a:sym typeface="+mn-ea"/>
              <a:hlinkClick r:id="rId29"/>
            </a:endParaRPr>
          </a:p>
        </p:txBody>
      </p:sp>
      <p:sp>
        <p:nvSpPr>
          <p:cNvPr id="34" name="Текстовое поле 33"/>
          <p:cNvSpPr txBox="1"/>
          <p:nvPr/>
        </p:nvSpPr>
        <p:spPr>
          <a:xfrm>
            <a:off x="7925418" y="4697730"/>
            <a:ext cx="823046" cy="5909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en-US" dirty="0" err="1" smtClean="0">
                <a:sym typeface="+mn-ea"/>
                <a:hlinkClick r:id="rId35"/>
              </a:rPr>
              <a:t>Тетяна</a:t>
            </a:r>
            <a:br>
              <a:rPr lang="ru-RU" altLang="en-US" dirty="0" err="1" smtClean="0">
                <a:sym typeface="+mn-ea"/>
                <a:hlinkClick r:id="rId35"/>
              </a:rPr>
            </a:br>
            <a:r>
              <a:rPr lang="ru-RU" altLang="en-US" dirty="0" err="1" smtClean="0">
                <a:sym typeface="+mn-ea"/>
                <a:hlinkClick r:id="rId35"/>
              </a:rPr>
              <a:t>Логуш</a:t>
            </a:r>
            <a:endParaRPr lang="ru-RU" altLang="en-US" dirty="0" err="1" smtClean="0">
              <a:sym typeface="+mn-ea"/>
              <a:hlinkClick r:id="rId34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226135" y="2636912"/>
            <a:ext cx="1226185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en-US" dirty="0" smtClean="0">
                <a:sym typeface="+mn-ea"/>
                <a:hlinkClick r:id="rId31"/>
              </a:rPr>
              <a:t>Ольга</a:t>
            </a:r>
            <a:br>
              <a:rPr lang="ru-RU" altLang="en-US" dirty="0" smtClean="0">
                <a:sym typeface="+mn-ea"/>
                <a:hlinkClick r:id="rId31"/>
              </a:rPr>
            </a:br>
            <a:r>
              <a:rPr lang="ru-RU" altLang="en-US" dirty="0" err="1" smtClean="0">
                <a:sym typeface="+mn-ea"/>
                <a:hlinkClick r:id="rId31"/>
              </a:rPr>
              <a:t>Романюк</a:t>
            </a:r>
            <a:endParaRPr lang="ru-RU" altLang="en-US" dirty="0">
              <a:sym typeface="+mn-ea"/>
              <a:hlinkClick r:id="rId36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402306" y="2636912"/>
            <a:ext cx="1753870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en-US" dirty="0" smtClean="0">
                <a:sym typeface="+mn-ea"/>
                <a:hlinkClick r:id="rId36"/>
              </a:rPr>
              <a:t>Василь</a:t>
            </a:r>
            <a:br>
              <a:rPr lang="ru-RU" altLang="en-US" dirty="0" smtClean="0">
                <a:sym typeface="+mn-ea"/>
                <a:hlinkClick r:id="rId36"/>
              </a:rPr>
            </a:br>
            <a:r>
              <a:rPr lang="ru-RU" altLang="en-US" dirty="0" smtClean="0">
                <a:sym typeface="+mn-ea"/>
                <a:hlinkClick r:id="rId36"/>
              </a:rPr>
              <a:t>Фольварочный</a:t>
            </a:r>
            <a:endParaRPr lang="ru-RU" altLang="en-US" dirty="0">
              <a:sym typeface="+mn-ea"/>
              <a:hlinkClick r:id="rId37"/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3121025" y="2636912"/>
            <a:ext cx="1226185" cy="5909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en-US" dirty="0" smtClean="0">
                <a:sym typeface="+mn-ea"/>
                <a:hlinkClick r:id="rId37"/>
              </a:rPr>
              <a:t>В</a:t>
            </a:r>
            <a:r>
              <a:rPr lang="en-US" altLang="en-US" dirty="0" smtClean="0">
                <a:sym typeface="+mn-ea"/>
                <a:hlinkClick r:id="rId37"/>
              </a:rPr>
              <a:t>i</a:t>
            </a:r>
            <a:r>
              <a:rPr lang="ru-RU" altLang="en-US" dirty="0" smtClean="0">
                <a:sym typeface="+mn-ea"/>
                <a:hlinkClick r:id="rId37"/>
              </a:rPr>
              <a:t>ктор</a:t>
            </a:r>
            <a:r>
              <a:rPr lang="en-US" altLang="en-US" dirty="0" smtClean="0">
                <a:sym typeface="+mn-ea"/>
                <a:hlinkClick r:id="rId37"/>
              </a:rPr>
              <a:t>i</a:t>
            </a:r>
            <a:r>
              <a:rPr lang="ru-RU" altLang="en-US" dirty="0" smtClean="0">
                <a:sym typeface="+mn-ea"/>
                <a:hlinkClick r:id="rId37"/>
              </a:rPr>
              <a:t>я</a:t>
            </a:r>
            <a:br>
              <a:rPr lang="ru-RU" altLang="en-US" dirty="0" smtClean="0">
                <a:sym typeface="+mn-ea"/>
                <a:hlinkClick r:id="rId37"/>
              </a:rPr>
            </a:br>
            <a:r>
              <a:rPr lang="ru-RU" altLang="en-US" dirty="0" smtClean="0">
                <a:sym typeface="+mn-ea"/>
                <a:hlinkClick r:id="rId37"/>
              </a:rPr>
              <a:t>Муха</a:t>
            </a:r>
            <a:endParaRPr lang="ru-RU" altLang="en-US" dirty="0" smtClean="0">
              <a:sym typeface="+mn-ea"/>
              <a:hlinkClick r:id="rId38"/>
            </a:endParaRPr>
          </a:p>
        </p:txBody>
      </p:sp>
      <p:sp>
        <p:nvSpPr>
          <p:cNvPr id="31" name="Текстовое поле 30"/>
          <p:cNvSpPr txBox="1"/>
          <p:nvPr/>
        </p:nvSpPr>
        <p:spPr>
          <a:xfrm>
            <a:off x="1530985" y="2636912"/>
            <a:ext cx="1226185" cy="8402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sym typeface="+mn-ea"/>
                <a:hlinkClick r:id="rId38"/>
              </a:rPr>
              <a:t>Олена</a:t>
            </a:r>
            <a:br>
              <a:rPr lang="ru-RU" dirty="0" smtClean="0">
                <a:sym typeface="+mn-ea"/>
                <a:hlinkClick r:id="rId38"/>
              </a:rPr>
            </a:br>
            <a:r>
              <a:rPr lang="en-US" altLang="en-US" dirty="0">
                <a:sym typeface="+mn-ea"/>
                <a:hlinkClick r:id="rId38"/>
              </a:rPr>
              <a:t>I</a:t>
            </a:r>
            <a:r>
              <a:rPr lang="ru-RU" altLang="en-US" dirty="0">
                <a:sym typeface="+mn-ea"/>
                <a:hlinkClick r:id="rId38"/>
              </a:rPr>
              <a:t>ваницька</a:t>
            </a:r>
            <a:r>
              <a:rPr lang="ru-RU" altLang="en-US" dirty="0">
                <a:sym typeface="+mn-ea"/>
                <a:hlinkClick r:id="rId39"/>
              </a:rPr>
              <a:t/>
            </a:r>
            <a:br>
              <a:rPr lang="ru-RU" altLang="en-US" dirty="0">
                <a:sym typeface="+mn-ea"/>
                <a:hlinkClick r:id="rId39"/>
              </a:rPr>
            </a:br>
            <a:r>
              <a:rPr lang="ru-RU" altLang="en-US" dirty="0">
                <a:sym typeface="+mn-ea"/>
              </a:rPr>
              <a:t>секретар</a:t>
            </a:r>
            <a:endParaRPr lang="ru-RU" altLang="en-US" dirty="0">
              <a:sym typeface="+mn-ea"/>
              <a:hlinkClick r:id="rId39"/>
            </a:endParaRPr>
          </a:p>
        </p:txBody>
      </p:sp>
      <p:sp>
        <p:nvSpPr>
          <p:cNvPr id="41" name="Текстовое поле 40"/>
          <p:cNvSpPr txBox="1"/>
          <p:nvPr/>
        </p:nvSpPr>
        <p:spPr>
          <a:xfrm>
            <a:off x="90805" y="2636912"/>
            <a:ext cx="1226185" cy="8402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sym typeface="+mn-ea"/>
                <a:hlinkClick r:id="rId39"/>
              </a:rPr>
              <a:t>Тетяна</a:t>
            </a:r>
            <a:br>
              <a:rPr lang="ru-RU" dirty="0" smtClean="0">
                <a:sym typeface="+mn-ea"/>
                <a:hlinkClick r:id="rId39"/>
              </a:rPr>
            </a:br>
            <a:r>
              <a:rPr lang="ru-RU" dirty="0" smtClean="0">
                <a:sym typeface="+mn-ea"/>
                <a:hlinkClick r:id="rId39"/>
              </a:rPr>
              <a:t>Гузенко</a:t>
            </a:r>
            <a:br>
              <a:rPr lang="ru-RU" dirty="0" smtClean="0">
                <a:sym typeface="+mn-ea"/>
                <a:hlinkClick r:id="rId39"/>
              </a:rPr>
            </a:br>
            <a:r>
              <a:rPr lang="ru-RU" dirty="0" smtClean="0">
                <a:sym typeface="+mn-ea"/>
              </a:rPr>
              <a:t>голова</a:t>
            </a:r>
            <a:endParaRPr lang="ru-RU" altLang="en-US" dirty="0" smtClean="0">
              <a:sym typeface="+mn-ea"/>
            </a:endParaRPr>
          </a:p>
        </p:txBody>
      </p:sp>
      <p:sp>
        <p:nvSpPr>
          <p:cNvPr id="43" name="Номер слайда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42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61852"/>
            <a:ext cx="85344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Публічна</a:t>
            </a:r>
            <a:r>
              <a:rPr lang="ru-RU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</a:t>
            </a:r>
            <a:r>
              <a:rPr lang="ru-RU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звітність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9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0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1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2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3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1334" y="1064930"/>
            <a:ext cx="792088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>
                <a:solidFill>
                  <a:srgbClr val="FF0000"/>
                </a:solidFill>
              </a:rPr>
              <a:t>Департамент започаткував </a:t>
            </a:r>
            <a:r>
              <a:rPr lang="uk-UA" sz="2000" dirty="0" smtClean="0">
                <a:solidFill>
                  <a:srgbClr val="FF0000"/>
                </a:solidFill>
                <a:hlinkClick r:id="rId16"/>
              </a:rPr>
              <a:t>публічні звіти</a:t>
            </a:r>
            <a:r>
              <a:rPr lang="uk-UA" sz="2000" dirty="0" smtClean="0">
                <a:solidFill>
                  <a:srgbClr val="FF0000"/>
                </a:solidFill>
              </a:rPr>
              <a:t> про використання бюджетних коштів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23528" y="4797152"/>
            <a:ext cx="8136904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>
                <a:solidFill>
                  <a:srgbClr val="FF0000"/>
                </a:solidFill>
              </a:rPr>
              <a:t>Інформаційна підтримка  кращих   проектів з популяризації читання: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10344" y="5157192"/>
            <a:ext cx="2520280" cy="20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52456" y="5157192"/>
            <a:ext cx="2577480" cy="204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36776" y="5157192"/>
            <a:ext cx="3009528" cy="229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>
          <a:xfrm>
            <a:off x="6835080" y="6520259"/>
            <a:ext cx="2057400" cy="365125"/>
          </a:xfrm>
        </p:spPr>
        <p:txBody>
          <a:bodyPr/>
          <a:lstStyle/>
          <a:p>
            <a:fld id="{050E754F-0924-4F03-A679-2A97759875DB}" type="slidenum">
              <a:rPr lang="ru-RU" sz="1400" smtClean="0">
                <a:solidFill>
                  <a:schemeClr val="tx1"/>
                </a:solidFill>
              </a:rPr>
              <a:pPr/>
              <a:t>43</a:t>
            </a:fld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pic>
        <p:nvPicPr>
          <p:cNvPr id="5" name="Замещающее содержимое 4" descr="shutterstock_241795237"/>
          <p:cNvPicPr>
            <a:picLocks noGrp="1" noChangeAspect="1"/>
          </p:cNvPicPr>
          <p:nvPr>
            <p:ph sz="half" idx="2"/>
          </p:nvPr>
        </p:nvPicPr>
        <p:blipFill>
          <a:blip r:embed="rId15" cstate="print"/>
          <a:stretch>
            <a:fillRect/>
          </a:stretch>
        </p:blipFill>
        <p:spPr>
          <a:xfrm>
            <a:off x="501015" y="1409700"/>
            <a:ext cx="8141970" cy="5422265"/>
          </a:xfrm>
          <a:prstGeom prst="rect">
            <a:avLst/>
          </a:prstGeom>
          <a:effectLst/>
        </p:spPr>
      </p:pic>
      <p:sp>
        <p:nvSpPr>
          <p:cNvPr id="3" name="Содержимое 5"/>
          <p:cNvSpPr>
            <a:spLocks noGrp="1"/>
          </p:cNvSpPr>
          <p:nvPr>
            <p:ph sz="half" idx="1"/>
          </p:nvPr>
        </p:nvSpPr>
        <p:spPr>
          <a:xfrm>
            <a:off x="2628900" y="1763395"/>
            <a:ext cx="4300554" cy="4351338"/>
          </a:xfrm>
        </p:spPr>
        <p:txBody>
          <a:bodyPr>
            <a:normAutofit/>
          </a:bodyPr>
          <a:lstStyle/>
          <a:p>
            <a:pPr marL="0" lvl="1" indent="0" algn="ctr">
              <a:spcBef>
                <a:spcPts val="0"/>
              </a:spcBef>
            </a:pPr>
            <a:endParaRPr lang="uk-UA" sz="2400" b="1" dirty="0" smtClean="0">
              <a:solidFill>
                <a:srgbClr val="FF0000"/>
              </a:solidFill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rgbClr val="FF0000"/>
                </a:solidFill>
                <a:sym typeface="+mn-ea"/>
              </a:rPr>
              <a:t>  </a:t>
            </a:r>
          </a:p>
          <a:p>
            <a:pPr marL="0" lvl="1" indent="0" algn="ctr">
              <a:spcBef>
                <a:spcPts val="0"/>
              </a:spcBef>
              <a:buNone/>
            </a:pPr>
            <a:endParaRPr lang="uk-UA" sz="3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uk-UA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Цифрові комунікації</a:t>
            </a:r>
          </a:p>
          <a:p>
            <a:pPr marL="0" lvl="1" indent="0" algn="ctr">
              <a:spcBef>
                <a:spcPts val="0"/>
              </a:spcBef>
            </a:pPr>
            <a:endParaRPr lang="uk-UA" sz="3600" b="1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47048" y="6448251"/>
            <a:ext cx="2057400" cy="365125"/>
          </a:xfrm>
        </p:spPr>
        <p:txBody>
          <a:bodyPr/>
          <a:lstStyle/>
          <a:p>
            <a:fld id="{050E754F-0924-4F03-A679-2A97759875DB}" type="slidenum">
              <a:rPr lang="ru-RU" sz="1400" smtClean="0"/>
              <a:pPr/>
              <a:t>44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878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68834"/>
            <a:ext cx="9107488" cy="5878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8" y="968692"/>
            <a:ext cx="9139501" cy="58784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6464401"/>
          </a:xfrm>
          <a:prstGeom prst="rect">
            <a:avLst/>
          </a:prstGeom>
        </p:spPr>
      </p:pic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>
          <a:xfrm>
            <a:off x="222845" y="116632"/>
            <a:ext cx="7886700" cy="1263674"/>
          </a:xfrm>
        </p:spPr>
        <p:txBody>
          <a:bodyPr/>
          <a:lstStyle/>
          <a:p>
            <a:r>
              <a:rPr lang="uk-UA" b="1" dirty="0" smtClean="0">
                <a:sym typeface="+mn-ea"/>
              </a:rPr>
              <a:t>  «Київ інформаційний» 2016 - 2018</a:t>
            </a:r>
            <a:endParaRPr lang="ru-RU" altLang="en-US" dirty="0"/>
          </a:p>
        </p:txBody>
      </p:sp>
      <p:sp>
        <p:nvSpPr>
          <p:cNvPr id="3" name="Замещающее содержимое 2" hidden="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dirty="0" smtClean="0"/>
              <a:t>Забезпечення територіальної громади Києва </a:t>
            </a:r>
            <a:r>
              <a:rPr lang="uk-UA" b="1" dirty="0" smtClean="0"/>
              <a:t>всебічною, об’єктивною та своєчасною</a:t>
            </a:r>
            <a:r>
              <a:rPr lang="uk-UA" dirty="0" smtClean="0"/>
              <a:t> інформацією через засоби масової інформації та інші канали комунікацій про цілі та результати роботи міської влади з реалізації завдань соціально-економічного розвитку столиці.</a:t>
            </a:r>
          </a:p>
          <a:p>
            <a:pPr marL="0" indent="0" algn="just">
              <a:buNone/>
            </a:pPr>
            <a:r>
              <a:rPr lang="uk-UA" dirty="0" smtClean="0">
                <a:solidFill>
                  <a:srgbClr val="FF0000"/>
                </a:solidFill>
              </a:rPr>
              <a:t/>
            </a:r>
            <a:br>
              <a:rPr lang="uk-UA" dirty="0" smtClean="0">
                <a:solidFill>
                  <a:srgbClr val="FF0000"/>
                </a:solidFill>
              </a:rPr>
            </a:br>
            <a:endParaRPr lang="uk-UA" dirty="0" smtClean="0">
              <a:latin typeface="Arial Narrow" panose="020B0606020202030204" pitchFamily="34" charset="0"/>
              <a:sym typeface="+mn-e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639" y="132511"/>
            <a:ext cx="68236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Цифрові</a:t>
            </a:r>
            <a:r>
              <a:rPr lang="ru-RU" sz="3300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ru-RU" sz="3300" cap="small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комунікації</a:t>
            </a:r>
            <a:endParaRPr lang="uk-UA" sz="33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3789" y="3324450"/>
            <a:ext cx="3240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ym typeface="+mn-ea"/>
                <a:hlinkClick r:id="rId7"/>
              </a:rPr>
              <a:t>http://dsk.kievcity.gov.ua/</a:t>
            </a:r>
            <a:r>
              <a:rPr lang="uk-UA" sz="1200" b="1" dirty="0">
                <a:sym typeface="+mn-ea"/>
              </a:rPr>
              <a:t>       </a:t>
            </a:r>
            <a:endParaRPr lang="uk-UA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3789" y="3672117"/>
            <a:ext cx="34505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ym typeface="+mn-ea"/>
                <a:hlinkClick r:id="rId8"/>
              </a:rPr>
              <a:t>https://www.facebook.com/dsk.kievcity.gov.ua/</a:t>
            </a:r>
            <a:endParaRPr lang="uk-UA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2434" y="4193436"/>
            <a:ext cx="3135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>
                <a:hlinkClick r:id="rId9"/>
              </a:rPr>
              <a:t>https://www.facebook.com/kyiv.ukr.mova/</a:t>
            </a:r>
            <a:endParaRPr lang="uk-UA" sz="12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2434" y="5680066"/>
            <a:ext cx="18897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ym typeface="+mn-ea"/>
                <a:hlinkClick r:id="rId10"/>
              </a:rPr>
              <a:t>http://dsk.kievcity.gov.ua/</a:t>
            </a:r>
            <a:endParaRPr lang="uk-UA" sz="12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5915" y="4713616"/>
            <a:ext cx="3240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ym typeface="+mn-ea"/>
                <a:hlinkClick r:id="rId11"/>
              </a:rPr>
              <a:t>https://www.facebook.com/groups/public.budget.Kyiv.SPILNO/?</a:t>
            </a:r>
            <a:r>
              <a:rPr lang="en-US" sz="1000" b="1" dirty="0" smtClean="0">
                <a:sym typeface="+mn-ea"/>
                <a:hlinkClick r:id="rId11"/>
              </a:rPr>
              <a:t>ref=group_browse_new</a:t>
            </a:r>
            <a:endParaRPr lang="uk-UA" sz="1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1120" y="5295158"/>
            <a:ext cx="29445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ym typeface="+mn-ea"/>
                <a:hlinkClick r:id="rId10"/>
              </a:rPr>
              <a:t>http://dsk.kievcity.gov.ua/news/3037.html</a:t>
            </a:r>
            <a:endParaRPr lang="uk-UA" sz="1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468124" y="1341645"/>
            <a:ext cx="24707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ym typeface="+mn-ea"/>
                <a:hlinkClick r:id="rId12"/>
              </a:rPr>
              <a:t>https://</a:t>
            </a:r>
            <a:r>
              <a:rPr lang="en-US" sz="1400" b="1" dirty="0" smtClean="0">
                <a:sym typeface="+mn-ea"/>
                <a:hlinkClick r:id="rId12"/>
              </a:rPr>
              <a:t>kievtv.com.ua/onlain</a:t>
            </a:r>
            <a:r>
              <a:rPr lang="uk-UA" sz="1400" b="1" dirty="0" smtClean="0">
                <a:sym typeface="+mn-ea"/>
              </a:rPr>
              <a:t>   </a:t>
            </a:r>
            <a:endParaRPr lang="uk-UA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480512" y="2101341"/>
            <a:ext cx="2459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ym typeface="+mn-ea"/>
                <a:hlinkClick r:id="rId13"/>
              </a:rPr>
              <a:t>https://www.facebook.com/kyivtv/</a:t>
            </a:r>
            <a:endParaRPr lang="uk-UA" sz="12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707007" y="6078488"/>
            <a:ext cx="25055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ym typeface="+mn-ea"/>
                <a:hlinkClick r:id="rId14"/>
              </a:rPr>
              <a:t>https://www.instagram.com/vechirniy_kyiv/</a:t>
            </a:r>
            <a:endParaRPr lang="uk-UA" sz="9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6825956" y="1585235"/>
            <a:ext cx="2022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ym typeface="+mn-ea"/>
                <a:hlinkClick r:id="rId15"/>
              </a:rPr>
              <a:t>https</a:t>
            </a:r>
            <a:r>
              <a:rPr lang="en-US" sz="1200" b="1" dirty="0">
                <a:sym typeface="+mn-ea"/>
                <a:hlinkClick r:id="rId15"/>
              </a:rPr>
              <a:t>://www.kievtv.com.ua/</a:t>
            </a:r>
            <a:endParaRPr lang="uk-UA" sz="1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480512" y="3324451"/>
            <a:ext cx="19237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ym typeface="+mn-ea"/>
                <a:hlinkClick r:id="rId16"/>
              </a:rPr>
              <a:t>http://</a:t>
            </a:r>
            <a:r>
              <a:rPr lang="en-US" sz="1200" b="1" dirty="0" smtClean="0">
                <a:sym typeface="+mn-ea"/>
                <a:hlinkClick r:id="rId16"/>
              </a:rPr>
              <a:t>radio.kiev.fm/player</a:t>
            </a:r>
            <a:endParaRPr lang="uk-UA" sz="1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468124" y="3907934"/>
            <a:ext cx="2618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ym typeface="+mn-ea"/>
                <a:hlinkClick r:id="rId17"/>
              </a:rPr>
              <a:t>https://www.facebook.com/radiokyiv</a:t>
            </a:r>
            <a:endParaRPr lang="uk-UA" sz="1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564218" y="5128859"/>
            <a:ext cx="25442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ym typeface="+mn-ea"/>
                <a:hlinkClick r:id="rId18"/>
              </a:rPr>
              <a:t>http://www.kreschatic.kiev.ua/ua/5064/rubs/arc.html</a:t>
            </a:r>
            <a:endParaRPr lang="uk-UA" sz="8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851591" y="3564805"/>
            <a:ext cx="18833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ym typeface="+mn-ea"/>
                <a:hlinkClick r:id="rId16"/>
              </a:rPr>
              <a:t>http://radio.kiev.fm/</a:t>
            </a:r>
            <a:endParaRPr lang="uk-UA" sz="12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689252" y="5313763"/>
            <a:ext cx="2419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ym typeface="+mn-ea"/>
                <a:hlinkClick r:id="rId19"/>
              </a:rPr>
              <a:t>https://</a:t>
            </a:r>
            <a:r>
              <a:rPr lang="en-US" sz="1400" b="1" dirty="0" smtClean="0">
                <a:sym typeface="+mn-ea"/>
                <a:hlinkClick r:id="rId19"/>
              </a:rPr>
              <a:t>vechirniykiev.com.ua</a:t>
            </a:r>
            <a:r>
              <a:rPr lang="en-US" sz="1400" b="1" dirty="0">
                <a:sym typeface="+mn-ea"/>
                <a:hlinkClick r:id="rId19"/>
              </a:rPr>
              <a:t>/</a:t>
            </a:r>
            <a:endParaRPr lang="uk-UA" sz="14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552548" y="4874069"/>
            <a:ext cx="2555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ym typeface="+mn-ea"/>
                <a:hlinkClick r:id="rId19"/>
              </a:rPr>
              <a:t>https://vechirniykiev.com.ua/archive</a:t>
            </a:r>
            <a:endParaRPr lang="uk-UA" sz="12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6613910" y="5835578"/>
            <a:ext cx="24945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ym typeface="+mn-ea"/>
                <a:hlinkClick r:id="rId20"/>
              </a:rPr>
              <a:t>https://www.facebook.com/vechirkanova/</a:t>
            </a:r>
            <a:endParaRPr lang="uk-UA" sz="10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6671496" y="6303196"/>
            <a:ext cx="24725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ym typeface="+mn-ea"/>
                <a:hlinkClick r:id="rId21"/>
              </a:rPr>
              <a:t>https://telegram.me/vichirniykyiv</a:t>
            </a:r>
            <a:endParaRPr lang="uk-UA" sz="12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66398" y="5560327"/>
            <a:ext cx="25421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ym typeface="+mn-ea"/>
                <a:hlinkClick r:id="rId18"/>
              </a:rPr>
              <a:t>http://www.kreschatic.kiev.ua/</a:t>
            </a:r>
            <a:endParaRPr lang="uk-UA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2481564"/>
            <a:ext cx="46805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ym typeface="+mn-ea"/>
                <a:hlinkClick r:id="rId22"/>
              </a:rPr>
              <a:t>https://www.youtube.com/user/kievchannel/</a:t>
            </a:r>
            <a:endParaRPr lang="uk-UA" sz="1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47212" y="6558594"/>
            <a:ext cx="31390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ym typeface="+mn-ea"/>
                <a:hlinkClick r:id="rId23"/>
              </a:rPr>
              <a:t>https://www.youtube.com/channel/UCH1khRA7cFVKUNYdgwQJ5BQ</a:t>
            </a:r>
            <a:endParaRPr lang="uk-UA" sz="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564" y="6029105"/>
            <a:ext cx="722250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ym typeface="+mn-ea"/>
                <a:hlinkClick r:id="rId24"/>
              </a:rPr>
              <a:t>https://www.youtube.com/channel/UC93rP-P3nt8EMVNXx-wuCaw</a:t>
            </a:r>
            <a:endParaRPr lang="uk-UA" sz="900" dirty="0"/>
          </a:p>
        </p:txBody>
      </p:sp>
      <p:sp>
        <p:nvSpPr>
          <p:cNvPr id="42" name="Номер слайда 41"/>
          <p:cNvSpPr>
            <a:spLocks noGrp="1"/>
          </p:cNvSpPr>
          <p:nvPr>
            <p:ph type="sldNum" sz="quarter" idx="12"/>
          </p:nvPr>
        </p:nvSpPr>
        <p:spPr>
          <a:xfrm>
            <a:off x="7092280" y="6381328"/>
            <a:ext cx="2057400" cy="365125"/>
          </a:xfrm>
        </p:spPr>
        <p:txBody>
          <a:bodyPr/>
          <a:lstStyle/>
          <a:p>
            <a:fld id="{050E754F-0924-4F03-A679-2A97759875DB}" type="slidenum">
              <a:rPr lang="ru-RU" sz="1400" smtClean="0">
                <a:solidFill>
                  <a:schemeClr val="tx1"/>
                </a:solidFill>
              </a:rPr>
              <a:pPr/>
              <a:t>45</a:t>
            </a:fld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26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3" cstate="print"/>
          <a:srcRect t="4456"/>
          <a:stretch>
            <a:fillRect/>
          </a:stretch>
        </p:blipFill>
        <p:spPr bwMode="auto">
          <a:xfrm>
            <a:off x="0" y="-84138"/>
            <a:ext cx="9144000" cy="61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13" y="-211138"/>
            <a:ext cx="7886700" cy="126365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Direct</a:t>
            </a:r>
            <a:r>
              <a:rPr lang="uk-UA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 </a:t>
            </a:r>
            <a:r>
              <a:rPr lang="en-US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mail</a:t>
            </a:r>
            <a:endParaRPr lang="ru-RU" altLang="en-US" cap="small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13316" name="Picture 2" descr="E:\!DesktopDontTouch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5575" y="1212850"/>
            <a:ext cx="2459038" cy="502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E:\!DesktopDontTouch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900000">
            <a:off x="4768850" y="1597025"/>
            <a:ext cx="2035175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15" hidden="1"/>
          <p:cNvPicPr>
            <a:picLocks noChangeAspect="1"/>
          </p:cNvPicPr>
          <p:nvPr/>
        </p:nvPicPr>
        <p:blipFill>
          <a:blip r:embed="rId6" cstate="print"/>
          <a:srcRect r="38307"/>
          <a:stretch>
            <a:fillRect/>
          </a:stretch>
        </p:blipFill>
        <p:spPr bwMode="auto">
          <a:xfrm>
            <a:off x="125413" y="2593975"/>
            <a:ext cx="63023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7" hidden="1"/>
          <p:cNvPicPr>
            <a:picLocks noChangeAspect="1"/>
          </p:cNvPicPr>
          <p:nvPr/>
        </p:nvPicPr>
        <p:blipFill>
          <a:blip r:embed="rId7" cstate="print"/>
          <a:srcRect r="42032"/>
          <a:stretch>
            <a:fillRect/>
          </a:stretch>
        </p:blipFill>
        <p:spPr bwMode="auto">
          <a:xfrm>
            <a:off x="7524750" y="3429000"/>
            <a:ext cx="15843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8" hidden="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9400" y="3573463"/>
            <a:ext cx="1582738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Рисунок 10" hidden="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8688" y="4076700"/>
            <a:ext cx="1814512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Рисунок 12" hidden="1"/>
          <p:cNvPicPr>
            <a:picLocks noChangeAspect="1"/>
          </p:cNvPicPr>
          <p:nvPr/>
        </p:nvPicPr>
        <p:blipFill>
          <a:blip r:embed="rId10" cstate="print"/>
          <a:srcRect r="35255"/>
          <a:stretch>
            <a:fillRect/>
          </a:stretch>
        </p:blipFill>
        <p:spPr bwMode="auto">
          <a:xfrm>
            <a:off x="4232275" y="3384550"/>
            <a:ext cx="700088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Рисунок 9" hidden="1"/>
          <p:cNvPicPr>
            <a:picLocks noChangeAspect="1"/>
          </p:cNvPicPr>
          <p:nvPr/>
        </p:nvPicPr>
        <p:blipFill>
          <a:blip r:embed="rId11" cstate="print"/>
          <a:srcRect l="-11749" t="-2042" r="49773" b="2042"/>
          <a:stretch>
            <a:fillRect/>
          </a:stretch>
        </p:blipFill>
        <p:spPr bwMode="auto">
          <a:xfrm>
            <a:off x="827088" y="3429000"/>
            <a:ext cx="576262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Рисунок 14" hidden="1"/>
          <p:cNvPicPr>
            <a:picLocks noChangeAspect="1"/>
          </p:cNvPicPr>
          <p:nvPr/>
        </p:nvPicPr>
        <p:blipFill>
          <a:blip r:embed="rId12" cstate="print"/>
          <a:srcRect r="48679"/>
          <a:stretch>
            <a:fillRect/>
          </a:stretch>
        </p:blipFill>
        <p:spPr bwMode="auto">
          <a:xfrm>
            <a:off x="3132138" y="3465513"/>
            <a:ext cx="9302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Рисунок 16" hidden="1"/>
          <p:cNvPicPr>
            <a:picLocks noChangeAspect="1"/>
          </p:cNvPicPr>
          <p:nvPr/>
        </p:nvPicPr>
        <p:blipFill>
          <a:blip r:embed="rId13" cstate="print"/>
          <a:srcRect r="42519"/>
          <a:stretch>
            <a:fillRect/>
          </a:stretch>
        </p:blipFill>
        <p:spPr bwMode="auto">
          <a:xfrm>
            <a:off x="5145088" y="3621088"/>
            <a:ext cx="7223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Рисунок 13" hidden="1"/>
          <p:cNvPicPr>
            <a:picLocks noChangeAspect="1"/>
          </p:cNvPicPr>
          <p:nvPr/>
        </p:nvPicPr>
        <p:blipFill>
          <a:blip r:embed="rId14" cstate="print"/>
          <a:srcRect l="2" r="45052"/>
          <a:stretch>
            <a:fillRect/>
          </a:stretch>
        </p:blipFill>
        <p:spPr bwMode="auto">
          <a:xfrm>
            <a:off x="5813425" y="4264025"/>
            <a:ext cx="99060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Рисунок 17" hidden="1"/>
          <p:cNvPicPr>
            <a:picLocks noChangeAspect="1"/>
          </p:cNvPicPr>
          <p:nvPr/>
        </p:nvPicPr>
        <p:blipFill>
          <a:blip r:embed="rId15" cstate="print"/>
          <a:srcRect r="30530"/>
          <a:stretch>
            <a:fillRect/>
          </a:stretch>
        </p:blipFill>
        <p:spPr bwMode="auto">
          <a:xfrm>
            <a:off x="6710363" y="3238500"/>
            <a:ext cx="9779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Рисунок 18" hidden="1"/>
          <p:cNvPicPr>
            <a:picLocks noChangeAspect="1"/>
          </p:cNvPicPr>
          <p:nvPr/>
        </p:nvPicPr>
        <p:blipFill>
          <a:blip r:embed="rId16" cstate="print"/>
          <a:srcRect r="54123"/>
          <a:stretch>
            <a:fillRect/>
          </a:stretch>
        </p:blipFill>
        <p:spPr bwMode="auto">
          <a:xfrm>
            <a:off x="3779838" y="3117850"/>
            <a:ext cx="4318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9" name="Содержимое 5"/>
          <p:cNvSpPr>
            <a:spLocks noGrp="1"/>
          </p:cNvSpPr>
          <p:nvPr>
            <p:ph sz="quarter" idx="1"/>
          </p:nvPr>
        </p:nvSpPr>
        <p:spPr>
          <a:xfrm>
            <a:off x="34925" y="908050"/>
            <a:ext cx="8321675" cy="3097213"/>
          </a:xfrm>
        </p:spPr>
        <p:txBody>
          <a:bodyPr/>
          <a:lstStyle/>
          <a:p>
            <a:pPr marL="0" indent="0" eaLnBrk="1" hangingPunct="1">
              <a:lnSpc>
                <a:spcPts val="2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b="1" dirty="0" err="1" smtClean="0"/>
              <a:t>Виготовлено</a:t>
            </a:r>
            <a:r>
              <a:rPr lang="ru-RU" sz="2400" b="1" dirty="0" smtClean="0"/>
              <a:t> 52 </a:t>
            </a:r>
            <a:r>
              <a:rPr lang="ru-RU" sz="2400" b="1" dirty="0" err="1" smtClean="0"/>
              <a:t>електронних</a:t>
            </a:r>
            <a:r>
              <a:rPr lang="ru-RU" sz="2400" b="1" dirty="0" smtClean="0"/>
              <a:t> дайджеста:</a:t>
            </a:r>
            <a:endParaRPr lang="uk-UA" sz="2400" b="1" dirty="0" smtClean="0"/>
          </a:p>
          <a:p>
            <a:pPr marL="639763" lvl="1" indent="0" eaLnBrk="1" hangingPunct="1">
              <a:lnSpc>
                <a:spcPts val="2000"/>
              </a:lnSpc>
              <a:spcBef>
                <a:spcPts val="1000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Роз’яснення</a:t>
            </a: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суті</a:t>
            </a: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міських</a:t>
            </a: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політик</a:t>
            </a:r>
            <a:endParaRPr lang="ru-RU" sz="2200" dirty="0" smtClean="0">
              <a:solidFill>
                <a:srgbClr val="000000"/>
              </a:solidFill>
            </a:endParaRPr>
          </a:p>
          <a:p>
            <a:pPr marL="639763" lvl="1" indent="0" eaLnBrk="1" hangingPunct="1">
              <a:lnSpc>
                <a:spcPts val="2000"/>
              </a:lnSpc>
              <a:spcBef>
                <a:spcPts val="1000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Інфографіки</a:t>
            </a:r>
            <a:endParaRPr lang="ru-RU" sz="2200" dirty="0" smtClean="0">
              <a:solidFill>
                <a:srgbClr val="000000"/>
              </a:solidFill>
            </a:endParaRPr>
          </a:p>
          <a:p>
            <a:pPr marL="639763" lvl="1" indent="0" eaLnBrk="1" hangingPunct="1">
              <a:lnSpc>
                <a:spcPts val="2000"/>
              </a:lnSpc>
              <a:spcBef>
                <a:spcPts val="1000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Актуальні</a:t>
            </a: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події</a:t>
            </a:r>
            <a:endParaRPr lang="ru-RU" sz="2200" dirty="0" smtClean="0">
              <a:solidFill>
                <a:srgbClr val="000000"/>
              </a:solidFill>
            </a:endParaRPr>
          </a:p>
          <a:p>
            <a:pPr marL="639763" lvl="1" indent="0" eaLnBrk="1" hangingPunct="1">
              <a:lnSpc>
                <a:spcPts val="2000"/>
              </a:lnSpc>
              <a:spcBef>
                <a:spcPts val="1000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Кризові</a:t>
            </a: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комунікації</a:t>
            </a:r>
            <a:endParaRPr lang="ru-RU" sz="2200" dirty="0" smtClean="0">
              <a:solidFill>
                <a:srgbClr val="000000"/>
              </a:solidFill>
            </a:endParaRPr>
          </a:p>
          <a:p>
            <a:pPr marL="639763" lvl="1" indent="0" eaLnBrk="1" hangingPunct="1">
              <a:lnSpc>
                <a:spcPts val="2000"/>
              </a:lnSpc>
              <a:spcBef>
                <a:spcPts val="1000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Анонси</a:t>
            </a: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подій</a:t>
            </a:r>
            <a:endParaRPr lang="ru-RU" sz="2200" dirty="0" smtClean="0">
              <a:solidFill>
                <a:srgbClr val="000000"/>
              </a:solidFill>
            </a:endParaRPr>
          </a:p>
          <a:p>
            <a:pPr marL="639763" lvl="1" indent="0" eaLnBrk="1" hangingPunct="1">
              <a:lnSpc>
                <a:spcPts val="2000"/>
              </a:lnSpc>
              <a:spcBef>
                <a:spcPts val="1000"/>
              </a:spcBef>
              <a:buClr>
                <a:srgbClr val="4F81BD"/>
              </a:buClr>
              <a:buSzPct val="80000"/>
              <a:buFont typeface="Wingdings 2" pitchFamily="18" charset="2"/>
              <a:buChar char=""/>
            </a:pP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Актуальні</a:t>
            </a:r>
            <a:r>
              <a:rPr lang="ru-RU" sz="2200" dirty="0" smtClean="0">
                <a:solidFill>
                  <a:srgbClr val="000000"/>
                </a:solidFill>
              </a:rPr>
              <a:t> </a:t>
            </a:r>
            <a:r>
              <a:rPr lang="ru-RU" sz="2200" dirty="0" err="1" smtClean="0">
                <a:solidFill>
                  <a:srgbClr val="000000"/>
                </a:solidFill>
              </a:rPr>
              <a:t>коментарі</a:t>
            </a:r>
            <a:endParaRPr lang="ru-RU" sz="2200" dirty="0" smtClean="0">
              <a:solidFill>
                <a:srgbClr val="000000"/>
              </a:solidFill>
            </a:endParaRPr>
          </a:p>
        </p:txBody>
      </p:sp>
      <p:pic>
        <p:nvPicPr>
          <p:cNvPr id="13330" name="Picture 3" descr="E:\!DesktopDontTouch\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-2700000">
            <a:off x="4162425" y="3143250"/>
            <a:ext cx="1646238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1" name="Содержимое 5"/>
          <p:cNvSpPr txBox="1">
            <a:spLocks/>
          </p:cNvSpPr>
          <p:nvPr/>
        </p:nvSpPr>
        <p:spPr bwMode="auto">
          <a:xfrm>
            <a:off x="0" y="3714750"/>
            <a:ext cx="3000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buFont typeface="Arial" charset="0"/>
              <a:buNone/>
            </a:pPr>
            <a:endParaRPr lang="ru-RU" sz="2200">
              <a:solidFill>
                <a:srgbClr val="000000"/>
              </a:solidFill>
              <a:latin typeface="Calibri" pitchFamily="34" charset="0"/>
            </a:endParaRPr>
          </a:p>
          <a:p>
            <a:pPr marL="639763" lvl="1" indent="-273050" defTabSz="685800">
              <a:spcBef>
                <a:spcPts val="1000"/>
              </a:spcBef>
              <a:buClr>
                <a:srgbClr val="4F81BD"/>
              </a:buClr>
              <a:buSzPct val="80000"/>
              <a:buFont typeface="Arial" charset="0"/>
              <a:buNone/>
            </a:pPr>
            <a:endParaRPr lang="ru-RU" sz="2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32" name="Содержимое 5"/>
          <p:cNvSpPr txBox="1">
            <a:spLocks/>
          </p:cNvSpPr>
          <p:nvPr/>
        </p:nvSpPr>
        <p:spPr bwMode="auto">
          <a:xfrm>
            <a:off x="66675" y="4005064"/>
            <a:ext cx="8321675" cy="285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b="1" dirty="0" err="1" smtClean="0">
                <a:solidFill>
                  <a:srgbClr val="000000"/>
                </a:solidFill>
                <a:latin typeface="Calibri" pitchFamily="34" charset="0"/>
              </a:rPr>
              <a:t>Збільшено</a:t>
            </a:r>
            <a:r>
              <a:rPr lang="ru-RU" sz="16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Calibri" pitchFamily="34" charset="0"/>
              </a:rPr>
              <a:t>адресну</a:t>
            </a:r>
            <a:r>
              <a:rPr lang="ru-RU" sz="16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Calibri" pitchFamily="34" charset="0"/>
              </a:rPr>
              <a:t>розсилку</a:t>
            </a:r>
            <a:r>
              <a:rPr lang="ru-RU" sz="1600" b="1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Calibri" pitchFamily="34" charset="0"/>
              </a:rPr>
              <a:t>дайджесту - до </a:t>
            </a:r>
            <a:r>
              <a:rPr lang="ru-RU" sz="1600" b="1" dirty="0">
                <a:solidFill>
                  <a:srgbClr val="000000"/>
                </a:solidFill>
                <a:latin typeface="Calibri" pitchFamily="34" charset="0"/>
              </a:rPr>
              <a:t>1022 </a:t>
            </a:r>
            <a:r>
              <a:rPr lang="ru-RU" sz="1600" b="1" dirty="0" err="1" smtClean="0">
                <a:solidFill>
                  <a:srgbClr val="000000"/>
                </a:solidFill>
                <a:latin typeface="Calibri" pitchFamily="34" charset="0"/>
              </a:rPr>
              <a:t>підписників</a:t>
            </a:r>
            <a:r>
              <a:rPr lang="ru-RU" sz="1600" b="1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  <a:endParaRPr lang="ru-RU" sz="1600" b="1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ЦА: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працівники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Департаменту</a:t>
            </a:r>
            <a:br>
              <a:rPr lang="ru-RU" sz="16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суспільних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комунікацій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керівники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структурних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підрозділів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РДА, КП,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громадські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активісти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, члени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Видавничої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ради при</a:t>
            </a:r>
            <a:br>
              <a:rPr lang="ru-RU" sz="16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Департаменті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суспільних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комунікацій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районні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Центри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надання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адміністративних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послуг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,</a:t>
            </a:r>
            <a:br>
              <a:rPr lang="ru-RU" sz="16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департаменти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КМДА,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керівники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ОСНів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, члени</a:t>
            </a:r>
            <a:br>
              <a:rPr lang="ru-RU" sz="16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Громадської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ради при КМДА,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музеї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м.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Києва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депутати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 КМР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</a:rPr>
              <a:t>тощо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>
              <a:lnSpc>
                <a:spcPts val="2000"/>
              </a:lnSpc>
              <a:buFont typeface="Arial" charset="0"/>
              <a:buNone/>
            </a:pPr>
            <a:endParaRPr lang="ru-RU" sz="16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2059" name="Picture 11" descr="E:\!DesktopDontTouch\Photo Na Portal\!!!Звіт-2017\скріни\Інфографіка\Новий рік-інфографі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53421">
            <a:off x="6271394" y="2589513"/>
            <a:ext cx="2930590" cy="2070950"/>
          </a:xfrm>
          <a:prstGeom prst="rect">
            <a:avLst/>
          </a:prstGeom>
          <a:noFill/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900"/>
            <a:ext cx="7886700" cy="1263674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Інфографіки</a:t>
            </a:r>
            <a:endParaRPr lang="ru-RU" altLang="en-US" b="1" cap="smal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9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0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1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2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3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4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5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1184" y="980986"/>
            <a:ext cx="792088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Про заходи щодо забезпечення регіональної мовної політики</a:t>
            </a:r>
            <a:br>
              <a:rPr lang="uk-UA" sz="2000" dirty="0" smtClean="0"/>
            </a:br>
            <a:r>
              <a:rPr lang="uk-UA" sz="2000" dirty="0" smtClean="0"/>
              <a:t>у  м</a:t>
            </a:r>
            <a:r>
              <a:rPr lang="ru-RU" sz="2000" dirty="0" smtClean="0"/>
              <a:t>. </a:t>
            </a:r>
            <a:r>
              <a:rPr lang="ru-RU" sz="2000" dirty="0" err="1" smtClean="0"/>
              <a:t>Києві</a:t>
            </a:r>
            <a:endParaRPr lang="ru-RU" sz="2000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Репетиція параду: коли і як перекриють Хрещатик</a:t>
            </a:r>
            <a:endParaRPr lang="ru-RU" sz="2000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Перший Київський Форум організацій громадянського суспільства</a:t>
            </a:r>
            <a:endParaRPr lang="ru-RU" sz="2000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Сервіс </a:t>
            </a:r>
            <a:r>
              <a:rPr lang="ru-RU" sz="2000" dirty="0" err="1" smtClean="0"/>
              <a:t>sms</a:t>
            </a:r>
            <a:r>
              <a:rPr lang="ru-RU" sz="2000" dirty="0" smtClean="0"/>
              <a:t> </a:t>
            </a:r>
            <a:r>
              <a:rPr lang="uk-UA" sz="2000" dirty="0" smtClean="0"/>
              <a:t>та </a:t>
            </a:r>
            <a:r>
              <a:rPr lang="ru-RU" sz="2000" dirty="0" err="1" smtClean="0"/>
              <a:t>email</a:t>
            </a:r>
            <a:r>
              <a:rPr lang="ru-RU" sz="2000" dirty="0" smtClean="0"/>
              <a:t> </a:t>
            </a:r>
            <a:r>
              <a:rPr lang="uk-UA" sz="2000" dirty="0" smtClean="0"/>
              <a:t>оповіщення</a:t>
            </a:r>
            <a:endParaRPr lang="ru-RU" sz="2000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Локації </a:t>
            </a:r>
            <a:r>
              <a:rPr lang="uk-UA" sz="2000" dirty="0" err="1" smtClean="0"/>
              <a:t>Євробачення</a:t>
            </a:r>
            <a:endParaRPr lang="ru-RU" sz="2000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Як зросте вартість проїзду у Києві</a:t>
            </a:r>
            <a:endParaRPr lang="ru-RU" sz="2000" dirty="0" smtClean="0"/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000" dirty="0" smtClean="0"/>
              <a:t>Новий рік та Різдво у Києві</a:t>
            </a:r>
            <a:endParaRPr lang="ru-RU" sz="2000" dirty="0" smtClean="0"/>
          </a:p>
        </p:txBody>
      </p:sp>
      <p:pic>
        <p:nvPicPr>
          <p:cNvPr id="2055" name="Picture 7" descr="E:\!DesktopDontTouch\Photo Na Portal\!!!Звіт-2017\скріни\Інфографіка\локації  євробачення - інфографіка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5730" y="3501008"/>
            <a:ext cx="4665345" cy="5016425"/>
          </a:xfrm>
          <a:prstGeom prst="rect">
            <a:avLst/>
          </a:prstGeom>
          <a:noFill/>
        </p:spPr>
      </p:pic>
      <p:pic>
        <p:nvPicPr>
          <p:cNvPr id="2057" name="Picture 9" descr="E:\!DesktopDontTouch\Photo Na Portal\!!!Звіт-2017\скріни\Інфографіка\як зросте вартысть проъзду- ынфографыка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605975">
            <a:off x="4755317" y="3945953"/>
            <a:ext cx="2211866" cy="3168498"/>
          </a:xfrm>
          <a:prstGeom prst="rect">
            <a:avLst/>
          </a:prstGeom>
          <a:noFill/>
        </p:spPr>
      </p:pic>
      <p:pic>
        <p:nvPicPr>
          <p:cNvPr id="2058" name="Picture 10" descr="E:\!DesktopDontTouch\Photo Na Portal\!!!Звіт-2017\скріни\Інфографіка\инфографіка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20538954">
            <a:off x="5884868" y="3233081"/>
            <a:ext cx="2268603" cy="3387781"/>
          </a:xfrm>
          <a:prstGeom prst="rect">
            <a:avLst/>
          </a:prstGeom>
          <a:noFill/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47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 hidden="1"/>
          <p:cNvSpPr>
            <a:spLocks noGrp="1"/>
          </p:cNvSpPr>
          <p:nvPr>
            <p:ph idx="1"/>
          </p:nvPr>
        </p:nvSpPr>
        <p:spPr>
          <a:xfrm>
            <a:off x="628650" y="2420832"/>
            <a:ext cx="78867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/>
              <a:t>Забезпечення територіальної громади Києва </a:t>
            </a:r>
            <a:r>
              <a:rPr lang="uk-UA" b="1" dirty="0" smtClean="0"/>
              <a:t>всебічною, об’єктивною та своєчасною</a:t>
            </a:r>
            <a:r>
              <a:rPr lang="uk-UA" dirty="0" smtClean="0"/>
              <a:t> інформацією через засоби масової інформації та інші канали комунікацій про цілі та результати роботи міської влади з реалізації завдань соціально-економічного розвитку столиці.</a:t>
            </a:r>
          </a:p>
          <a:p>
            <a:pPr marL="0" indent="0" algn="just">
              <a:buNone/>
            </a:pPr>
            <a:r>
              <a:rPr lang="uk-UA" dirty="0" smtClean="0">
                <a:solidFill>
                  <a:srgbClr val="FF0000"/>
                </a:solidFill>
              </a:rPr>
              <a:t/>
            </a:r>
            <a:br>
              <a:rPr lang="uk-UA" dirty="0" smtClean="0">
                <a:solidFill>
                  <a:srgbClr val="FF0000"/>
                </a:solidFill>
              </a:rPr>
            </a:br>
            <a:endParaRPr lang="uk-UA" dirty="0" smtClean="0">
              <a:latin typeface="Arial Narrow" panose="020B0606020202030204" pitchFamily="34" charset="0"/>
              <a:sym typeface="+mn-ea"/>
            </a:endParaRPr>
          </a:p>
        </p:txBody>
      </p:sp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>
          <a:xfrm>
            <a:off x="222845" y="116632"/>
            <a:ext cx="7886700" cy="1263674"/>
          </a:xfrm>
        </p:spPr>
        <p:txBody>
          <a:bodyPr/>
          <a:lstStyle/>
          <a:p>
            <a:r>
              <a:rPr lang="uk-UA" b="1" dirty="0" smtClean="0">
                <a:sym typeface="+mn-ea"/>
              </a:rPr>
              <a:t>  «Київ інформаційний» 2016 - 2018</a:t>
            </a:r>
            <a:endParaRPr lang="ru-RU" alt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29" r="1176" b="75548"/>
          <a:stretch>
            <a:fillRect/>
          </a:stretch>
        </p:blipFill>
        <p:spPr>
          <a:xfrm>
            <a:off x="0" y="142852"/>
            <a:ext cx="9144000" cy="1143007"/>
          </a:xfrm>
          <a:prstGeom prst="rect">
            <a:avLst/>
          </a:prstGeom>
        </p:spPr>
      </p:pic>
      <p:sp>
        <p:nvSpPr>
          <p:cNvPr id="12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50E754F-0924-4F03-A679-2A97759875DB}" type="slidenum">
              <a:rPr lang="ru-RU" sz="1400" smtClean="0"/>
              <a:pPr/>
              <a:t>48</a:t>
            </a:fld>
            <a:endParaRPr lang="ru-RU" sz="1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-142900"/>
            <a:ext cx="7886700" cy="126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30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+mj-cs"/>
                <a:sym typeface="+mn-ea"/>
              </a:rPr>
              <a:t>Ми</a:t>
            </a:r>
            <a:r>
              <a:rPr kumimoji="0" lang="ru-RU" altLang="en-US" sz="330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+mj-cs"/>
                <a:sym typeface="+mn-ea"/>
              </a:rPr>
              <a:t> у </a:t>
            </a:r>
            <a:r>
              <a:rPr kumimoji="0" lang="ru-RU" altLang="en-US" sz="3300" i="0" u="none" strike="noStrike" kern="1200" cap="small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+mj-cs"/>
                <a:sym typeface="+mn-ea"/>
              </a:rPr>
              <a:t>соц</a:t>
            </a:r>
            <a:r>
              <a:rPr kumimoji="0" lang="uk-UA" altLang="en-US" sz="330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+mj-cs"/>
                <a:sym typeface="+mn-ea"/>
              </a:rPr>
              <a:t>і</a:t>
            </a:r>
            <a:r>
              <a:rPr kumimoji="0" lang="ru-RU" altLang="en-US" sz="3300" i="0" u="none" strike="noStrike" kern="1200" cap="small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+mj-cs"/>
                <a:sym typeface="+mn-ea"/>
              </a:rPr>
              <a:t>альних</a:t>
            </a:r>
            <a:r>
              <a:rPr kumimoji="0" lang="ru-RU" altLang="en-US" sz="330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+mj-cs"/>
                <a:sym typeface="+mn-ea"/>
              </a:rPr>
              <a:t> мережах</a:t>
            </a:r>
            <a:endParaRPr kumimoji="0" lang="ru-RU" altLang="en-US" sz="3300" i="0" u="none" strike="noStrike" kern="1200" cap="small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  <a:sym typeface="+mn-e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584176" y="4509120"/>
            <a:ext cx="255577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altLang="en-US" sz="2000" b="1" i="0" u="none" strike="noStrike" kern="1200" cap="small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j-ea"/>
              <a:cs typeface="+mj-cs"/>
              <a:sym typeface="+mn-ea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en-US" sz="2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  <a:sym typeface="+mn-ea"/>
              </a:rPr>
              <a:t>Н</a:t>
            </a:r>
            <a:r>
              <a:rPr kumimoji="0" lang="uk-UA" altLang="en-US" sz="2000" b="1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  <a:sym typeface="+mn-ea"/>
              </a:rPr>
              <a:t>аші </a:t>
            </a:r>
            <a:r>
              <a:rPr kumimoji="0" lang="uk-UA" altLang="en-US" sz="2000" b="1" i="0" u="none" strike="noStrike" kern="1200" cap="small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  <a:sym typeface="+mn-ea"/>
              </a:rPr>
              <a:t>підписники</a:t>
            </a:r>
            <a:r>
              <a:rPr kumimoji="0" lang="uk-UA" altLang="en-US" sz="2000" b="1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  <a:sym typeface="+mn-ea"/>
              </a:rPr>
              <a:t>                                                           </a:t>
            </a:r>
            <a:endParaRPr kumimoji="0" lang="ru-RU" altLang="en-US" sz="2000" b="1" i="0" u="none" strike="noStrike" kern="1200" cap="small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j-ea"/>
              <a:cs typeface="+mj-cs"/>
              <a:sym typeface="+mn-ea"/>
            </a:endParaRPr>
          </a:p>
        </p:txBody>
      </p:sp>
      <p:pic>
        <p:nvPicPr>
          <p:cNvPr id="15" name="Picture 3" descr="C:\Users\Марусова\Desktop\Статистика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80728"/>
            <a:ext cx="4497499" cy="3558462"/>
          </a:xfrm>
          <a:prstGeom prst="rect">
            <a:avLst/>
          </a:prstGeom>
          <a:noFill/>
        </p:spPr>
      </p:pic>
      <p:pic>
        <p:nvPicPr>
          <p:cNvPr id="16" name="Picture 2" descr="C:\Users\Марусова\Desktop\статисти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1088"/>
            <a:ext cx="9144000" cy="2636913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42844" y="908720"/>
            <a:ext cx="48612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Кількість</a:t>
            </a:r>
            <a:r>
              <a:rPr lang="ru-RU" sz="1600" dirty="0" smtClean="0"/>
              <a:t> людей,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</a:t>
            </a:r>
            <a:r>
              <a:rPr lang="ru-RU" sz="1600" dirty="0" err="1" smtClean="0"/>
              <a:t>стежать</a:t>
            </a:r>
            <a:r>
              <a:rPr lang="ru-RU" sz="1600" dirty="0" smtClean="0"/>
              <a:t> за </a:t>
            </a:r>
            <a:r>
              <a:rPr lang="ru-RU" sz="1600" dirty="0" err="1" smtClean="0"/>
              <a:t>сторінками</a:t>
            </a:r>
            <a:r>
              <a:rPr lang="ru-RU" sz="1600" dirty="0" smtClean="0"/>
              <a:t> Департаменту </a:t>
            </a:r>
            <a:r>
              <a:rPr lang="ru-RU" sz="1600" dirty="0" err="1" smtClean="0"/>
              <a:t>суспільних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комунікацій</a:t>
            </a:r>
            <a:r>
              <a:rPr lang="ru-RU" sz="1600" dirty="0" smtClean="0"/>
              <a:t> у </a:t>
            </a:r>
            <a:r>
              <a:rPr lang="en-US" sz="1600" dirty="0" err="1" smtClean="0"/>
              <a:t>Facebook</a:t>
            </a:r>
            <a:r>
              <a:rPr lang="en-US" sz="1600" dirty="0" smtClean="0"/>
              <a:t> </a:t>
            </a:r>
            <a:r>
              <a:rPr lang="ru-RU" sz="1600" dirty="0" err="1" smtClean="0"/>
              <a:t>незмінно</a:t>
            </a:r>
            <a:r>
              <a:rPr lang="ru-RU" sz="1600" dirty="0" smtClean="0"/>
              <a:t> </a:t>
            </a:r>
            <a:r>
              <a:rPr lang="ru-RU" sz="1600" dirty="0" err="1" smtClean="0"/>
              <a:t>зростає</a:t>
            </a:r>
            <a:r>
              <a:rPr lang="ru-RU" sz="1600" dirty="0" smtClean="0"/>
              <a:t>. </a:t>
            </a:r>
          </a:p>
          <a:p>
            <a:endParaRPr lang="ru-RU" sz="800" dirty="0" smtClean="0"/>
          </a:p>
          <a:p>
            <a:r>
              <a:rPr lang="ru-RU" sz="1600" dirty="0" smtClean="0"/>
              <a:t>За 2018 </a:t>
            </a:r>
            <a:r>
              <a:rPr lang="ru-RU" sz="1600" dirty="0" err="1" smtClean="0"/>
              <a:t>рік</a:t>
            </a:r>
            <a:r>
              <a:rPr lang="ru-RU" sz="1600" dirty="0" smtClean="0"/>
              <a:t> </a:t>
            </a:r>
            <a:r>
              <a:rPr lang="ru-RU" sz="1600" dirty="0" err="1" smtClean="0"/>
              <a:t>кількість</a:t>
            </a:r>
            <a:r>
              <a:rPr lang="ru-RU" sz="1600" dirty="0" smtClean="0"/>
              <a:t> </a:t>
            </a:r>
            <a:r>
              <a:rPr lang="ru-RU" sz="1600" dirty="0" err="1" smtClean="0"/>
              <a:t>уподобань</a:t>
            </a:r>
            <a:r>
              <a:rPr lang="ru-RU" sz="1600" dirty="0" smtClean="0"/>
              <a:t>  </a:t>
            </a:r>
            <a:r>
              <a:rPr lang="ru-RU" sz="1600" dirty="0" err="1" smtClean="0"/>
              <a:t>сторінки</a:t>
            </a:r>
            <a:r>
              <a:rPr lang="ru-RU" sz="1600" dirty="0" smtClean="0"/>
              <a:t> «</a:t>
            </a:r>
            <a:r>
              <a:rPr lang="ru-RU" sz="1600" dirty="0" smtClean="0">
                <a:hlinkClick r:id="rId6"/>
              </a:rPr>
              <a:t>Департамент </a:t>
            </a:r>
            <a:r>
              <a:rPr lang="ru-RU" sz="1600" dirty="0" err="1" smtClean="0">
                <a:hlinkClick r:id="rId6"/>
              </a:rPr>
              <a:t>суспільних</a:t>
            </a:r>
            <a:r>
              <a:rPr lang="ru-RU" sz="1600" dirty="0" smtClean="0">
                <a:hlinkClick r:id="rId6"/>
              </a:rPr>
              <a:t> </a:t>
            </a:r>
            <a:r>
              <a:rPr lang="ru-RU" sz="1600" dirty="0" err="1" smtClean="0">
                <a:hlinkClick r:id="rId6"/>
              </a:rPr>
              <a:t>комунікацій</a:t>
            </a:r>
            <a:r>
              <a:rPr lang="ru-RU" sz="1600" dirty="0" smtClean="0"/>
              <a:t>» у </a:t>
            </a:r>
            <a:r>
              <a:rPr lang="ru-RU" sz="1600" dirty="0" err="1" smtClean="0"/>
              <a:t>Фейсбуці</a:t>
            </a:r>
            <a:r>
              <a:rPr lang="ru-RU" sz="1600" dirty="0" smtClean="0"/>
              <a:t> </a:t>
            </a:r>
            <a:r>
              <a:rPr lang="ru-RU" sz="1600" dirty="0" err="1" smtClean="0"/>
              <a:t>зросла</a:t>
            </a:r>
            <a:r>
              <a:rPr lang="ru-RU" sz="1600" dirty="0" smtClean="0"/>
              <a:t> </a:t>
            </a:r>
            <a:r>
              <a:rPr lang="ru-RU" sz="1600" dirty="0" err="1" smtClean="0"/>
              <a:t>у</a:t>
            </a:r>
            <a:r>
              <a:rPr lang="ru-RU" sz="1600" dirty="0" smtClean="0"/>
              <a:t> на 62%: </a:t>
            </a:r>
            <a:r>
              <a:rPr lang="ru-RU" sz="1600" dirty="0" err="1" smtClean="0"/>
              <a:t>з</a:t>
            </a:r>
            <a:r>
              <a:rPr lang="ru-RU" sz="1600" dirty="0" smtClean="0"/>
              <a:t> 2068 </a:t>
            </a:r>
            <a:r>
              <a:rPr lang="ru-RU" sz="1600" dirty="0" err="1" smtClean="0"/>
              <a:t>фоловерів</a:t>
            </a:r>
            <a:r>
              <a:rPr lang="ru-RU" sz="1600" dirty="0" smtClean="0"/>
              <a:t> на початку року — до 3346 </a:t>
            </a:r>
            <a:r>
              <a:rPr lang="ru-RU" sz="1600" dirty="0" err="1" smtClean="0"/>
              <a:t>наприкінці</a:t>
            </a:r>
            <a:r>
              <a:rPr lang="ru-RU" sz="1600" dirty="0" smtClean="0"/>
              <a:t>. </a:t>
            </a:r>
          </a:p>
          <a:p>
            <a:endParaRPr lang="uk-UA" sz="800" dirty="0" smtClean="0"/>
          </a:p>
          <a:p>
            <a:r>
              <a:rPr lang="uk-UA" sz="1600" dirty="0" smtClean="0"/>
              <a:t>Кількість уподобань сторінки Департаменту «</a:t>
            </a:r>
            <a:r>
              <a:rPr lang="ru-RU" sz="1600" dirty="0" err="1" smtClean="0">
                <a:hlinkClick r:id="rId7"/>
              </a:rPr>
              <a:t>Київ</a:t>
            </a:r>
            <a:r>
              <a:rPr lang="ru-RU" sz="1600" dirty="0" smtClean="0">
                <a:hlinkClick r:id="rId7"/>
              </a:rPr>
              <a:t> </a:t>
            </a:r>
            <a:r>
              <a:rPr lang="ru-RU" sz="1600" dirty="0" err="1" smtClean="0">
                <a:hlinkClick r:id="rId7"/>
              </a:rPr>
              <a:t>україномовний</a:t>
            </a:r>
            <a:r>
              <a:rPr lang="ru-RU" sz="1600" dirty="0" smtClean="0"/>
              <a:t>» у </a:t>
            </a:r>
            <a:r>
              <a:rPr lang="ru-RU" sz="1600" dirty="0" err="1" smtClean="0"/>
              <a:t>Facebook</a:t>
            </a:r>
            <a:r>
              <a:rPr lang="ru-RU" sz="1600" dirty="0" smtClean="0"/>
              <a:t> </a:t>
            </a:r>
            <a:r>
              <a:rPr lang="ru-RU" sz="1600" dirty="0" err="1" smtClean="0"/>
              <a:t>збільшилась</a:t>
            </a:r>
            <a:r>
              <a:rPr lang="ru-RU" sz="1600" dirty="0" smtClean="0"/>
              <a:t> на </a:t>
            </a:r>
            <a:r>
              <a:rPr lang="ru-RU" sz="1600" dirty="0" err="1" smtClean="0"/>
              <a:t>понад</a:t>
            </a:r>
            <a:r>
              <a:rPr lang="ru-RU" sz="1600" dirty="0" smtClean="0"/>
              <a:t> 240%: </a:t>
            </a:r>
            <a:r>
              <a:rPr lang="ru-RU" sz="1600" dirty="0" err="1" smtClean="0"/>
              <a:t>з</a:t>
            </a:r>
            <a:r>
              <a:rPr lang="ru-RU" sz="1600" dirty="0" smtClean="0"/>
              <a:t> 822 </a:t>
            </a:r>
            <a:r>
              <a:rPr lang="ru-RU" sz="1600" dirty="0" err="1" smtClean="0"/>
              <a:t>підписника</a:t>
            </a:r>
            <a:r>
              <a:rPr lang="ru-RU" sz="1600" dirty="0" smtClean="0"/>
              <a:t> — до 2807 </a:t>
            </a:r>
            <a:r>
              <a:rPr lang="ru-RU" sz="1600" dirty="0" err="1" smtClean="0"/>
              <a:t>фоловерів</a:t>
            </a:r>
            <a:r>
              <a:rPr lang="ru-RU" sz="1600" dirty="0" smtClean="0"/>
              <a:t>. </a:t>
            </a:r>
          </a:p>
          <a:p>
            <a:endParaRPr lang="en-US" sz="800" dirty="0" smtClean="0"/>
          </a:p>
          <a:p>
            <a:r>
              <a:rPr lang="uk-UA" sz="1600" dirty="0" smtClean="0"/>
              <a:t>У</a:t>
            </a:r>
            <a:r>
              <a:rPr lang="ru-RU" sz="1600" dirty="0" smtClean="0"/>
              <a:t> 2018 </a:t>
            </a:r>
            <a:r>
              <a:rPr lang="ru-RU" sz="1600" dirty="0" err="1" smtClean="0"/>
              <a:t>році</a:t>
            </a:r>
            <a:r>
              <a:rPr lang="ru-RU" sz="1600" dirty="0" smtClean="0"/>
              <a:t> створено </a:t>
            </a:r>
            <a:r>
              <a:rPr lang="ru-RU" sz="1600" dirty="0" err="1" smtClean="0"/>
              <a:t>офіційний</a:t>
            </a:r>
            <a:r>
              <a:rPr lang="ru-RU" sz="1600" dirty="0" smtClean="0"/>
              <a:t> </a:t>
            </a:r>
            <a:r>
              <a:rPr lang="ru-RU" sz="1600" dirty="0" smtClean="0">
                <a:hlinkClick r:id="rId8"/>
              </a:rPr>
              <a:t>канал Департаменту </a:t>
            </a:r>
            <a:r>
              <a:rPr lang="ru-RU" sz="1600" dirty="0" err="1" smtClean="0">
                <a:hlinkClick r:id="rId8"/>
              </a:rPr>
              <a:t>суспільних</a:t>
            </a:r>
            <a:r>
              <a:rPr lang="ru-RU" sz="1600" dirty="0" smtClean="0">
                <a:hlinkClick r:id="rId8"/>
              </a:rPr>
              <a:t> </a:t>
            </a:r>
            <a:r>
              <a:rPr lang="ru-RU" sz="1600" dirty="0" err="1" smtClean="0">
                <a:hlinkClick r:id="rId8"/>
              </a:rPr>
              <a:t>комунікацій</a:t>
            </a:r>
            <a:r>
              <a:rPr lang="ru-RU" sz="1600" dirty="0" smtClean="0"/>
              <a:t> на </a:t>
            </a:r>
            <a:r>
              <a:rPr lang="ru-RU" sz="1600" dirty="0" err="1" smtClean="0"/>
              <a:t>відеохостингу</a:t>
            </a:r>
            <a:r>
              <a:rPr lang="ru-RU" sz="1600" dirty="0" smtClean="0"/>
              <a:t> </a:t>
            </a:r>
            <a:r>
              <a:rPr lang="en-US" sz="1600" dirty="0" smtClean="0"/>
              <a:t>YouTube</a:t>
            </a:r>
            <a:r>
              <a:rPr lang="ru-RU" sz="16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/>
          <a:lstStyle/>
          <a:p>
            <a:r>
              <a:rPr lang="ru-RU" cap="small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Органайзер для ЗМІ</a:t>
            </a:r>
            <a:endParaRPr lang="ru-RU" altLang="en-US" cap="sm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3075" y="1124744"/>
            <a:ext cx="7973060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2700" dirty="0" smtClean="0">
                <a:solidFill>
                  <a:prstClr val="black"/>
                </a:solidFill>
                <a:hlinkClick r:id="rId15"/>
              </a:rPr>
              <a:t>Євробачення-2017 у </a:t>
            </a:r>
            <a:r>
              <a:rPr lang="ru-RU" sz="2700" dirty="0" err="1" smtClean="0">
                <a:solidFill>
                  <a:prstClr val="black"/>
                </a:solidFill>
                <a:hlinkClick r:id="rId15"/>
              </a:rPr>
              <a:t>Києві</a:t>
            </a:r>
            <a:endParaRPr lang="ru-RU" sz="2700" dirty="0" smtClean="0">
              <a:solidFill>
                <a:prstClr val="black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2700" dirty="0" smtClean="0">
                <a:solidFill>
                  <a:prstClr val="black"/>
                </a:solidFill>
                <a:hlinkClick r:id="rId16"/>
              </a:rPr>
              <a:t>100-річчя </a:t>
            </a:r>
            <a:r>
              <a:rPr lang="ru-RU" sz="2700" dirty="0" err="1" smtClean="0">
                <a:solidFill>
                  <a:prstClr val="black"/>
                </a:solidFill>
                <a:hlinkClick r:id="rId16"/>
              </a:rPr>
              <a:t>Української</a:t>
            </a:r>
            <a:r>
              <a:rPr lang="ru-RU" sz="2700" dirty="0" smtClean="0">
                <a:solidFill>
                  <a:prstClr val="black"/>
                </a:solidFill>
                <a:hlinkClick r:id="rId16"/>
              </a:rPr>
              <a:t> </a:t>
            </a:r>
            <a:r>
              <a:rPr lang="ru-RU" sz="2700" dirty="0" err="1" smtClean="0">
                <a:solidFill>
                  <a:prstClr val="black"/>
                </a:solidFill>
                <a:hlinkClick r:id="rId16"/>
              </a:rPr>
              <a:t>революції</a:t>
            </a:r>
            <a:r>
              <a:rPr lang="ru-RU" sz="2700" dirty="0" smtClean="0">
                <a:solidFill>
                  <a:prstClr val="black"/>
                </a:solidFill>
                <a:hlinkClick r:id="rId16"/>
              </a:rPr>
              <a:t> 1917-1921 </a:t>
            </a:r>
            <a:r>
              <a:rPr lang="ru-RU" sz="2700" dirty="0" err="1" smtClean="0">
                <a:solidFill>
                  <a:prstClr val="black"/>
                </a:solidFill>
                <a:hlinkClick r:id="rId16"/>
              </a:rPr>
              <a:t>років</a:t>
            </a:r>
            <a:endParaRPr lang="ru-RU" sz="2700" dirty="0" smtClean="0">
              <a:solidFill>
                <a:prstClr val="black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2700" dirty="0" smtClean="0">
                <a:solidFill>
                  <a:prstClr val="black"/>
                </a:solidFill>
                <a:hlinkClick r:id="rId17"/>
              </a:rPr>
              <a:t>2017 – </a:t>
            </a:r>
            <a:r>
              <a:rPr lang="ru-RU" sz="2700" dirty="0" err="1" smtClean="0">
                <a:solidFill>
                  <a:prstClr val="black"/>
                </a:solidFill>
                <a:hlinkClick r:id="rId17"/>
              </a:rPr>
              <a:t>рік</a:t>
            </a:r>
            <a:r>
              <a:rPr lang="ru-RU" sz="2700" dirty="0" smtClean="0">
                <a:solidFill>
                  <a:prstClr val="black"/>
                </a:solidFill>
                <a:hlinkClick r:id="rId17"/>
              </a:rPr>
              <a:t> </a:t>
            </a:r>
            <a:r>
              <a:rPr lang="ru-RU" sz="2700" dirty="0" err="1" smtClean="0">
                <a:solidFill>
                  <a:prstClr val="black"/>
                </a:solidFill>
                <a:hlinkClick r:id="rId17"/>
              </a:rPr>
              <a:t>Японії</a:t>
            </a:r>
            <a:r>
              <a:rPr lang="ru-RU" sz="2700" dirty="0" smtClean="0">
                <a:solidFill>
                  <a:prstClr val="black"/>
                </a:solidFill>
                <a:hlinkClick r:id="rId17"/>
              </a:rPr>
              <a:t> в </a:t>
            </a:r>
            <a:r>
              <a:rPr lang="ru-RU" sz="2700" dirty="0" err="1" smtClean="0">
                <a:solidFill>
                  <a:prstClr val="black"/>
                </a:solidFill>
                <a:hlinkClick r:id="rId17"/>
              </a:rPr>
              <a:t>Україні</a:t>
            </a:r>
            <a:endParaRPr lang="ru-RU" sz="2700" dirty="0" smtClean="0">
              <a:solidFill>
                <a:prstClr val="black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2700" dirty="0" smtClean="0">
                <a:solidFill>
                  <a:prstClr val="black"/>
                </a:solidFill>
                <a:hlinkClick r:id="rId18"/>
              </a:rPr>
              <a:t>День </a:t>
            </a:r>
            <a:r>
              <a:rPr lang="ru-RU" sz="2700" dirty="0" err="1" smtClean="0">
                <a:solidFill>
                  <a:prstClr val="black"/>
                </a:solidFill>
                <a:hlinkClick r:id="rId18"/>
              </a:rPr>
              <a:t>Соборності</a:t>
            </a:r>
            <a:r>
              <a:rPr lang="ru-RU" sz="2700" dirty="0" smtClean="0">
                <a:solidFill>
                  <a:prstClr val="black"/>
                </a:solidFill>
                <a:hlinkClick r:id="rId18"/>
              </a:rPr>
              <a:t> </a:t>
            </a:r>
            <a:r>
              <a:rPr lang="ru-RU" sz="2700" dirty="0" err="1" smtClean="0">
                <a:solidFill>
                  <a:prstClr val="black"/>
                </a:solidFill>
                <a:hlinkClick r:id="rId18"/>
              </a:rPr>
              <a:t>України</a:t>
            </a:r>
            <a:endParaRPr lang="ru-RU" sz="2700" dirty="0" smtClean="0">
              <a:solidFill>
                <a:prstClr val="black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uk-UA" sz="2700" dirty="0" smtClean="0">
                <a:solidFill>
                  <a:prstClr val="black"/>
                </a:solidFill>
                <a:hlinkClick r:id="rId19"/>
              </a:rPr>
              <a:t>День </a:t>
            </a:r>
            <a:r>
              <a:rPr lang="uk-UA" sz="2700" dirty="0" err="1" smtClean="0">
                <a:solidFill>
                  <a:prstClr val="black"/>
                </a:solidFill>
                <a:hlinkClick r:id="rId19"/>
              </a:rPr>
              <a:t>пам</a:t>
            </a:r>
            <a:r>
              <a:rPr lang="ru-RU" sz="2700" dirty="0" smtClean="0">
                <a:solidFill>
                  <a:prstClr val="black"/>
                </a:solidFill>
                <a:hlinkClick r:id="rId19"/>
              </a:rPr>
              <a:t>’</a:t>
            </a:r>
            <a:r>
              <a:rPr lang="ru-RU" sz="2700" dirty="0" err="1" smtClean="0">
                <a:solidFill>
                  <a:prstClr val="black"/>
                </a:solidFill>
                <a:hlinkClick r:id="rId19"/>
              </a:rPr>
              <a:t>яті</a:t>
            </a:r>
            <a:r>
              <a:rPr lang="ru-RU" sz="2700" dirty="0" smtClean="0">
                <a:solidFill>
                  <a:prstClr val="black"/>
                </a:solidFill>
                <a:hlinkClick r:id="rId19"/>
              </a:rPr>
              <a:t> </a:t>
            </a:r>
            <a:r>
              <a:rPr lang="ru-RU" sz="2700" dirty="0" err="1" smtClean="0">
                <a:solidFill>
                  <a:prstClr val="black"/>
                </a:solidFill>
                <a:hlinkClick r:id="rId19"/>
              </a:rPr>
              <a:t>Героїв</a:t>
            </a:r>
            <a:r>
              <a:rPr lang="ru-RU" sz="2700" dirty="0" smtClean="0">
                <a:solidFill>
                  <a:prstClr val="black"/>
                </a:solidFill>
                <a:hlinkClick r:id="rId19"/>
              </a:rPr>
              <a:t> Крут</a:t>
            </a:r>
            <a:endParaRPr lang="ru-RU" sz="2700" dirty="0" smtClean="0">
              <a:solidFill>
                <a:prstClr val="black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2700" dirty="0" err="1" smtClean="0">
                <a:solidFill>
                  <a:prstClr val="black"/>
                </a:solidFill>
                <a:hlinkClick r:id="rId20"/>
              </a:rPr>
              <a:t>Головні</a:t>
            </a:r>
            <a:r>
              <a:rPr lang="ru-RU" sz="2700" dirty="0" smtClean="0">
                <a:solidFill>
                  <a:prstClr val="black"/>
                </a:solidFill>
                <a:hlinkClick r:id="rId20"/>
              </a:rPr>
              <a:t> правила </a:t>
            </a:r>
            <a:r>
              <a:rPr lang="ru-RU" sz="2700" dirty="0" err="1" smtClean="0">
                <a:solidFill>
                  <a:prstClr val="black"/>
                </a:solidFill>
                <a:hlinkClick r:id="rId20"/>
              </a:rPr>
              <a:t>безвізового</a:t>
            </a:r>
            <a:r>
              <a:rPr lang="ru-RU" sz="2700" dirty="0" smtClean="0">
                <a:solidFill>
                  <a:prstClr val="black"/>
                </a:solidFill>
                <a:hlinkClick r:id="rId20"/>
              </a:rPr>
              <a:t> режиму </a:t>
            </a:r>
            <a:r>
              <a:rPr lang="ru-RU" sz="2700" dirty="0" err="1" smtClean="0">
                <a:solidFill>
                  <a:prstClr val="black"/>
                </a:solidFill>
                <a:hlinkClick r:id="rId20"/>
              </a:rPr>
              <a:t>з</a:t>
            </a:r>
            <a:r>
              <a:rPr lang="ru-RU" sz="2700" dirty="0" smtClean="0">
                <a:solidFill>
                  <a:prstClr val="black"/>
                </a:solidFill>
                <a:hlinkClick r:id="rId20"/>
              </a:rPr>
              <a:t> ЄС</a:t>
            </a:r>
            <a:endParaRPr lang="ru-RU" sz="2700" dirty="0" smtClean="0">
              <a:solidFill>
                <a:prstClr val="black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2700" dirty="0" smtClean="0">
                <a:solidFill>
                  <a:prstClr val="black"/>
                </a:solidFill>
                <a:hlinkClick r:id="rId21"/>
              </a:rPr>
              <a:t>500 </a:t>
            </a:r>
            <a:r>
              <a:rPr lang="ru-RU" sz="2700" dirty="0" err="1" smtClean="0">
                <a:solidFill>
                  <a:prstClr val="black"/>
                </a:solidFill>
                <a:hlinkClick r:id="rId21"/>
              </a:rPr>
              <a:t>років</a:t>
            </a:r>
            <a:r>
              <a:rPr lang="ru-RU" sz="2700" dirty="0" smtClean="0">
                <a:solidFill>
                  <a:prstClr val="black"/>
                </a:solidFill>
                <a:hlinkClick r:id="rId21"/>
              </a:rPr>
              <a:t> </a:t>
            </a:r>
            <a:r>
              <a:rPr lang="ru-RU" sz="2700" dirty="0" err="1" smtClean="0">
                <a:solidFill>
                  <a:prstClr val="black"/>
                </a:solidFill>
                <a:hlinkClick r:id="rId21"/>
              </a:rPr>
              <a:t>Реформації</a:t>
            </a:r>
            <a:endParaRPr lang="ru-RU" sz="2700" dirty="0" smtClean="0">
              <a:solidFill>
                <a:prstClr val="black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2700" dirty="0" smtClean="0">
                <a:solidFill>
                  <a:prstClr val="black"/>
                </a:solidFill>
                <a:hlinkClick r:id="rId22"/>
              </a:rPr>
              <a:t>День </a:t>
            </a:r>
            <a:r>
              <a:rPr lang="ru-RU" sz="2700" dirty="0" err="1" smtClean="0">
                <a:solidFill>
                  <a:prstClr val="black"/>
                </a:solidFill>
                <a:hlinkClick r:id="rId22"/>
              </a:rPr>
              <a:t>Героїв</a:t>
            </a:r>
            <a:r>
              <a:rPr lang="ru-RU" sz="2700" dirty="0" smtClean="0">
                <a:solidFill>
                  <a:prstClr val="black"/>
                </a:solidFill>
                <a:hlinkClick r:id="rId22"/>
              </a:rPr>
              <a:t> </a:t>
            </a:r>
            <a:r>
              <a:rPr lang="ru-RU" sz="2700" dirty="0" err="1" smtClean="0">
                <a:solidFill>
                  <a:prstClr val="black"/>
                </a:solidFill>
                <a:hlinkClick r:id="rId22"/>
              </a:rPr>
              <a:t>Небесної</a:t>
            </a:r>
            <a:r>
              <a:rPr lang="ru-RU" sz="2700" dirty="0" smtClean="0">
                <a:solidFill>
                  <a:prstClr val="black"/>
                </a:solidFill>
                <a:hlinkClick r:id="rId22"/>
              </a:rPr>
              <a:t> </a:t>
            </a:r>
            <a:r>
              <a:rPr lang="ru-RU" sz="2700" dirty="0" err="1" smtClean="0">
                <a:solidFill>
                  <a:prstClr val="black"/>
                </a:solidFill>
                <a:hlinkClick r:id="rId22"/>
              </a:rPr>
              <a:t>Сотні</a:t>
            </a:r>
            <a:endParaRPr lang="ru-RU" sz="2700" dirty="0" smtClean="0">
              <a:solidFill>
                <a:prstClr val="black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2700" dirty="0" smtClean="0">
                <a:solidFill>
                  <a:prstClr val="black"/>
                </a:solidFill>
                <a:hlinkClick r:id="rId23"/>
              </a:rPr>
              <a:t>День </a:t>
            </a:r>
            <a:r>
              <a:rPr lang="ru-RU" sz="2700" dirty="0" err="1" smtClean="0">
                <a:solidFill>
                  <a:prstClr val="black"/>
                </a:solidFill>
                <a:hlinkClick r:id="rId23"/>
              </a:rPr>
              <a:t>пам’яті</a:t>
            </a:r>
            <a:r>
              <a:rPr lang="ru-RU" sz="2700" dirty="0" smtClean="0">
                <a:solidFill>
                  <a:prstClr val="black"/>
                </a:solidFill>
                <a:hlinkClick r:id="rId23"/>
              </a:rPr>
              <a:t> жертв </a:t>
            </a:r>
            <a:r>
              <a:rPr lang="ru-RU" sz="2700" dirty="0" err="1" smtClean="0">
                <a:solidFill>
                  <a:prstClr val="black"/>
                </a:solidFill>
                <a:hlinkClick r:id="rId23"/>
              </a:rPr>
              <a:t>політичних</a:t>
            </a:r>
            <a:r>
              <a:rPr lang="ru-RU" sz="2700" dirty="0" smtClean="0">
                <a:solidFill>
                  <a:prstClr val="black"/>
                </a:solidFill>
                <a:hlinkClick r:id="rId23"/>
              </a:rPr>
              <a:t> </a:t>
            </a:r>
            <a:r>
              <a:rPr lang="ru-RU" sz="2700" dirty="0" err="1" smtClean="0">
                <a:solidFill>
                  <a:prstClr val="black"/>
                </a:solidFill>
                <a:hlinkClick r:id="rId23"/>
              </a:rPr>
              <a:t>репресій</a:t>
            </a:r>
            <a:endParaRPr lang="ru-RU" sz="2700" dirty="0" smtClean="0">
              <a:solidFill>
                <a:prstClr val="black"/>
              </a:solidFill>
            </a:endParaRPr>
          </a:p>
          <a:p>
            <a:pPr marL="27432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 panose="05000000000000000000"/>
              <a:buChar char=""/>
            </a:pPr>
            <a:r>
              <a:rPr lang="ru-RU" sz="2700" dirty="0" err="1" smtClean="0">
                <a:hlinkClick r:id="rId24"/>
              </a:rPr>
              <a:t>Міський</a:t>
            </a:r>
            <a:r>
              <a:rPr lang="ru-RU" sz="2700" dirty="0" smtClean="0">
                <a:hlinkClick r:id="rId24"/>
              </a:rPr>
              <a:t> конкурс </a:t>
            </a:r>
            <a:r>
              <a:rPr lang="ru-RU" sz="2700" dirty="0" err="1" smtClean="0">
                <a:hlinkClick r:id="rId24"/>
              </a:rPr>
              <a:t>проектів</a:t>
            </a:r>
            <a:r>
              <a:rPr lang="ru-RU" sz="2700" dirty="0" smtClean="0">
                <a:hlinkClick r:id="rId24"/>
              </a:rPr>
              <a:t> «</a:t>
            </a:r>
            <a:r>
              <a:rPr lang="ru-RU" sz="2700" dirty="0" err="1" smtClean="0">
                <a:hlinkClick r:id="rId24"/>
              </a:rPr>
              <a:t>Громадська</a:t>
            </a:r>
            <a:r>
              <a:rPr lang="ru-RU" sz="2700" dirty="0" smtClean="0">
                <a:hlinkClick r:id="rId24"/>
              </a:rPr>
              <a:t> перспектива: </a:t>
            </a:r>
            <a:r>
              <a:rPr lang="ru-RU" sz="2700" dirty="0" err="1" smtClean="0">
                <a:hlinkClick r:id="rId24"/>
              </a:rPr>
              <a:t>прозора</a:t>
            </a:r>
            <a:r>
              <a:rPr lang="ru-RU" sz="2700" dirty="0" smtClean="0">
                <a:hlinkClick r:id="rId24"/>
              </a:rPr>
              <a:t> </a:t>
            </a:r>
            <a:r>
              <a:rPr lang="ru-RU" sz="2700" dirty="0" err="1" smtClean="0">
                <a:hlinkClick r:id="rId24"/>
              </a:rPr>
              <a:t>влада</a:t>
            </a:r>
            <a:r>
              <a:rPr lang="ru-RU" sz="2700" dirty="0" smtClean="0">
                <a:hlinkClick r:id="rId24"/>
              </a:rPr>
              <a:t> та активна громада»</a:t>
            </a:r>
            <a:endParaRPr lang="ru-RU" sz="2700" dirty="0" smtClean="0">
              <a:solidFill>
                <a:prstClr val="black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49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214"/>
            <a:ext cx="9144000" cy="6464401"/>
          </a:xfrm>
          <a:prstGeom prst="rect">
            <a:avLst/>
          </a:prstGeom>
        </p:spPr>
      </p:pic>
      <p:pic>
        <p:nvPicPr>
          <p:cNvPr id="6" name="Рисунок 5" hidden="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-99392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32" y="-282946"/>
            <a:ext cx="7886700" cy="1263674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  <a:hlinkClick r:id="rId6"/>
              </a:rPr>
              <a:t>Креативна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команда</a:t>
            </a:r>
            <a:endParaRPr lang="ru-RU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7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 rotWithShape="1">
          <a:blip r:embed="rId9" cstate="print"/>
          <a:srcRect r="47988"/>
          <a:stretch>
            <a:fillRect/>
          </a:stretch>
        </p:blipFill>
        <p:spPr>
          <a:xfrm>
            <a:off x="8172400" y="4149080"/>
            <a:ext cx="943717" cy="2558578"/>
          </a:xfrm>
          <a:prstGeom prst="rect">
            <a:avLst/>
          </a:prstGeom>
        </p:spPr>
      </p:pic>
      <p:pic>
        <p:nvPicPr>
          <p:cNvPr id="12" name="Рисунок 11" hidden="1"/>
          <p:cNvPicPr>
            <a:picLocks noChangeAspect="1"/>
          </p:cNvPicPr>
          <p:nvPr/>
        </p:nvPicPr>
        <p:blipFill rotWithShape="1">
          <a:blip r:embed="rId10" cstate="print"/>
          <a:srcRect r="37265"/>
          <a:stretch>
            <a:fillRect/>
          </a:stretch>
        </p:blipFill>
        <p:spPr>
          <a:xfrm>
            <a:off x="125694" y="4015546"/>
            <a:ext cx="1277954" cy="2581806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11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2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3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4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5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6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7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00298" y="1142984"/>
            <a:ext cx="1313815" cy="131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5720" y="1142984"/>
            <a:ext cx="1313815" cy="13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929190" y="1142984"/>
            <a:ext cx="13144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286644" y="1071546"/>
            <a:ext cx="1341755" cy="134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643182"/>
            <a:ext cx="2366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Віра</a:t>
            </a:r>
            <a:r>
              <a:rPr lang="ru-RU" sz="1600" b="1" dirty="0" smtClean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Фамуляк-Зелінська</a:t>
            </a:r>
            <a:r>
              <a:rPr lang="ru-RU" sz="1600" b="1" dirty="0" smtClean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заступник начальника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управління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інформаційної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політики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комунікацій</a:t>
            </a:r>
            <a:endParaRPr lang="ru-RU" sz="1600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14546" y="2571744"/>
            <a:ext cx="22145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Наталія</a:t>
            </a:r>
            <a:r>
              <a:rPr lang="ru-RU" sz="1600" b="1" dirty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Хандога</a:t>
            </a:r>
            <a:r>
              <a:rPr lang="ru-RU" sz="1600" dirty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dk1"/>
                </a:solidFill>
                <a:cs typeface="Times New Roman" panose="02020603050405020304" pitchFamily="18" charset="0"/>
              </a:rPr>
              <a:t>начальник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відділу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публічних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цифрових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комунікацій</a:t>
            </a:r>
            <a:endParaRPr lang="ru-RU" sz="1600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43438" y="2643182"/>
            <a:ext cx="2098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Михайло </a:t>
            </a:r>
            <a:r>
              <a:rPr lang="ru-RU" sz="1600" b="1" dirty="0" err="1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Матвієнко</a:t>
            </a:r>
            <a:r>
              <a:rPr lang="ru-RU" sz="1600" b="1" dirty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dk1"/>
                </a:solidFill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dk1"/>
                </a:solidFill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dk1"/>
                </a:solidFill>
                <a:cs typeface="Times New Roman" panose="02020603050405020304" pitchFamily="18" charset="0"/>
              </a:rPr>
              <a:t>начальник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відділу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аналізу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інформації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видавництва</a:t>
            </a:r>
            <a:endParaRPr lang="ru-RU" sz="1600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29454" y="2643182"/>
            <a:ext cx="18459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Сергій</a:t>
            </a:r>
            <a:r>
              <a:rPr lang="ru-RU" sz="1600" b="1" dirty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>Балуєв</a:t>
            </a:r>
            <a:r>
              <a:rPr lang="ru-RU" sz="1600" dirty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dk1"/>
                </a:solidFill>
                <a:effectLst>
                  <a:glow rad="292100">
                    <a:schemeClr val="bg1">
                      <a:alpha val="78000"/>
                    </a:schemeClr>
                  </a:glow>
                </a:effectLst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dk1"/>
                </a:solidFill>
                <a:cs typeface="Times New Roman" panose="02020603050405020304" pitchFamily="18" charset="0"/>
              </a:rPr>
              <a:t>начальник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відділу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інформаційного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забезпечення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офіційного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Інтернет-порталу</a:t>
            </a:r>
            <a:r>
              <a:rPr lang="ru-RU" sz="16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моніторингу</a:t>
            </a:r>
            <a:endParaRPr lang="ru-RU" sz="1600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4" y="4572008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214678" y="4572008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072198" y="4643446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1142976" y="4500570"/>
            <a:ext cx="1909445" cy="107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1600" dirty="0" smtClean="0">
                <a:solidFill>
                  <a:srgbClr val="FF0000"/>
                </a:solidFill>
                <a:sym typeface="+mn-ea"/>
              </a:rPr>
              <a:t>КП КМР «Телеканал «Київ»</a:t>
            </a:r>
            <a:endParaRPr lang="uk-UA" sz="1600" b="1" dirty="0">
              <a:ea typeface="+Основной текст (восточно-азиат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80000"/>
              </a:lnSpc>
            </a:pPr>
            <a:r>
              <a:rPr lang="ru-RU" altLang="en-US" sz="1600" dirty="0" smtClean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т.в.о. </a:t>
            </a:r>
            <a:r>
              <a:rPr lang="ru-RU" altLang="en-US" sz="1600" dirty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директора</a:t>
            </a:r>
          </a:p>
          <a:p>
            <a:pPr algn="ctr">
              <a:lnSpc>
                <a:spcPct val="80000"/>
              </a:lnSpc>
            </a:pPr>
            <a:r>
              <a:rPr lang="ru-RU" altLang="en-US" sz="1600" dirty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Св</a:t>
            </a:r>
            <a:r>
              <a:rPr lang="en-US" altLang="en-US" sz="1600" dirty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altLang="en-US" sz="1600" dirty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тлана Криворучко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214810" y="4572008"/>
            <a:ext cx="1790700" cy="107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uk-UA" sz="1600" dirty="0" err="1" smtClean="0">
                <a:solidFill>
                  <a:srgbClr val="FF0000"/>
                </a:solidFill>
                <a:sym typeface="+mn-ea"/>
              </a:rPr>
              <a:t>КП</a:t>
            </a:r>
            <a:r>
              <a:rPr lang="uk-UA" sz="1600" dirty="0" smtClean="0">
                <a:solidFill>
                  <a:srgbClr val="FF0000"/>
                </a:solidFill>
                <a:sym typeface="+mn-ea"/>
              </a:rPr>
              <a:t> «Вечірній Київ»</a:t>
            </a:r>
            <a:r>
              <a:rPr lang="ru-RU" sz="1600" dirty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600" dirty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</a:br>
            <a:r>
              <a:rPr lang="ru-RU" altLang="en-US" sz="1600" dirty="0" smtClean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т.в.о. </a:t>
            </a:r>
            <a:r>
              <a:rPr lang="ru-RU" altLang="en-US" sz="1600" dirty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директора</a:t>
            </a:r>
          </a:p>
          <a:p>
            <a:pPr algn="ctr">
              <a:lnSpc>
                <a:spcPct val="80000"/>
              </a:lnSpc>
              <a:defRPr/>
            </a:pPr>
            <a:r>
              <a:rPr lang="ru-RU" altLang="en-US" sz="1600" dirty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Максим</a:t>
            </a:r>
          </a:p>
          <a:p>
            <a:pPr algn="ctr">
              <a:lnSpc>
                <a:spcPct val="80000"/>
              </a:lnSpc>
              <a:defRPr/>
            </a:pPr>
            <a:r>
              <a:rPr lang="ru-RU" altLang="en-US" sz="1600" dirty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Ф</a:t>
            </a:r>
            <a:r>
              <a:rPr lang="en-US" altLang="en-US" sz="1600" dirty="0" err="1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ru-RU" altLang="en-US" sz="1600" dirty="0" err="1" smtClean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ліппов</a:t>
            </a:r>
            <a:endParaRPr lang="ru-RU" altLang="en-US" sz="1600" dirty="0">
              <a:ea typeface="+Основной текст (восточно-азиат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000892" y="4643446"/>
            <a:ext cx="1917065" cy="107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1600" dirty="0" err="1" smtClean="0">
                <a:solidFill>
                  <a:srgbClr val="FF0000"/>
                </a:solidFill>
                <a:sym typeface="+mn-ea"/>
              </a:rPr>
              <a:t>КП</a:t>
            </a:r>
            <a:r>
              <a:rPr lang="uk-UA" sz="1600" dirty="0" smtClean="0">
                <a:solidFill>
                  <a:srgbClr val="FF0000"/>
                </a:solidFill>
                <a:sym typeface="+mn-ea"/>
              </a:rPr>
              <a:t> «Радіостанція «Голос Києва»</a:t>
            </a:r>
          </a:p>
          <a:p>
            <a:pPr algn="ctr">
              <a:lnSpc>
                <a:spcPct val="80000"/>
              </a:lnSpc>
            </a:pPr>
            <a:r>
              <a:rPr lang="ru-RU" altLang="en-US" sz="1600" dirty="0" smtClean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т.в.о. </a:t>
            </a:r>
            <a:r>
              <a:rPr lang="ru-RU" altLang="en-US" sz="1600" dirty="0">
                <a:ea typeface="+Основной текст (восточно-азиат" charset="0"/>
                <a:cs typeface="Times New Roman" panose="02020603050405020304" pitchFamily="18" charset="0"/>
                <a:sym typeface="+mn-ea"/>
              </a:rPr>
              <a:t>директора</a:t>
            </a:r>
          </a:p>
          <a:p>
            <a:pPr algn="ctr">
              <a:lnSpc>
                <a:spcPct val="80000"/>
              </a:lnSpc>
            </a:pPr>
            <a:r>
              <a:rPr lang="ru-RU" altLang="en-US" sz="1600" dirty="0">
                <a:solidFill>
                  <a:schemeClr val="dk1"/>
                </a:solidFill>
                <a:cs typeface="Times New Roman" panose="02020603050405020304" pitchFamily="18" charset="0"/>
                <a:sym typeface="+mn-ea"/>
              </a:rPr>
              <a:t>Андр</a:t>
            </a:r>
            <a:r>
              <a:rPr lang="en-US" altLang="en-US" sz="1600" dirty="0">
                <a:solidFill>
                  <a:schemeClr val="dk1"/>
                </a:solidFill>
                <a:cs typeface="Times New Roman" panose="02020603050405020304" pitchFamily="18" charset="0"/>
                <a:sym typeface="+mn-ea"/>
              </a:rPr>
              <a:t>i</a:t>
            </a:r>
            <a:r>
              <a:rPr lang="ru-RU" altLang="en-US" sz="1600" dirty="0">
                <a:solidFill>
                  <a:schemeClr val="dk1"/>
                </a:solidFill>
                <a:cs typeface="Times New Roman" panose="02020603050405020304" pitchFamily="18" charset="0"/>
                <a:sym typeface="+mn-ea"/>
              </a:rPr>
              <a:t>й</a:t>
            </a:r>
            <a:br>
              <a:rPr lang="ru-RU" altLang="en-US" sz="1600" dirty="0">
                <a:solidFill>
                  <a:schemeClr val="dk1"/>
                </a:solidFill>
                <a:cs typeface="Times New Roman" panose="02020603050405020304" pitchFamily="18" charset="0"/>
                <a:sym typeface="+mn-ea"/>
              </a:rPr>
            </a:br>
            <a:r>
              <a:rPr lang="ru-RU" altLang="en-US" sz="1600" dirty="0">
                <a:solidFill>
                  <a:schemeClr val="dk1"/>
                </a:solidFill>
                <a:cs typeface="Times New Roman" panose="02020603050405020304" pitchFamily="18" charset="0"/>
                <a:sym typeface="+mn-ea"/>
              </a:rPr>
              <a:t>Вас</a:t>
            </a:r>
            <a:r>
              <a:rPr lang="en-US" altLang="en-US" sz="1600" dirty="0">
                <a:solidFill>
                  <a:schemeClr val="dk1"/>
                </a:solidFill>
                <a:cs typeface="Times New Roman" panose="02020603050405020304" pitchFamily="18" charset="0"/>
                <a:sym typeface="+mn-ea"/>
              </a:rPr>
              <a:t>i</a:t>
            </a:r>
            <a:r>
              <a:rPr lang="ru-RU" altLang="en-US" sz="1600" dirty="0">
                <a:solidFill>
                  <a:schemeClr val="dk1"/>
                </a:solidFill>
                <a:cs typeface="Times New Roman" panose="02020603050405020304" pitchFamily="18" charset="0"/>
                <a:sym typeface="+mn-ea"/>
              </a:rPr>
              <a:t>н</a:t>
            </a:r>
          </a:p>
        </p:txBody>
      </p:sp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5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pic>
        <p:nvPicPr>
          <p:cNvPr id="5" name="Замещающее содержимое 4" descr="shutterstock_241795237"/>
          <p:cNvPicPr>
            <a:picLocks noGrp="1" noChangeAspect="1"/>
          </p:cNvPicPr>
          <p:nvPr>
            <p:ph sz="half" idx="2"/>
          </p:nvPr>
        </p:nvPicPr>
        <p:blipFill>
          <a:blip r:embed="rId15" cstate="print"/>
          <a:stretch>
            <a:fillRect/>
          </a:stretch>
        </p:blipFill>
        <p:spPr>
          <a:xfrm>
            <a:off x="501015" y="1409700"/>
            <a:ext cx="8141970" cy="5422265"/>
          </a:xfrm>
          <a:prstGeom prst="rect">
            <a:avLst/>
          </a:prstGeom>
          <a:effectLst/>
        </p:spPr>
      </p:pic>
      <p:sp>
        <p:nvSpPr>
          <p:cNvPr id="3" name="Содержимое 5"/>
          <p:cNvSpPr>
            <a:spLocks noGrp="1"/>
          </p:cNvSpPr>
          <p:nvPr>
            <p:ph sz="half" idx="1"/>
          </p:nvPr>
        </p:nvSpPr>
        <p:spPr>
          <a:xfrm>
            <a:off x="2051720" y="2029990"/>
            <a:ext cx="5000660" cy="4351338"/>
          </a:xfrm>
        </p:spPr>
        <p:txBody>
          <a:bodyPr>
            <a:normAutofit/>
          </a:bodyPr>
          <a:lstStyle/>
          <a:p>
            <a:pPr marL="0" lvl="1" indent="0" algn="ctr">
              <a:spcBef>
                <a:spcPts val="0"/>
              </a:spcBef>
            </a:pPr>
            <a:endParaRPr lang="uk-UA" sz="2400" b="1" dirty="0" smtClean="0">
              <a:solidFill>
                <a:srgbClr val="FF0000"/>
              </a:solidFill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rgbClr val="FF0000"/>
                </a:solidFill>
                <a:sym typeface="+mn-ea"/>
              </a:rPr>
              <a:t>  </a:t>
            </a:r>
          </a:p>
          <a:p>
            <a:pPr marL="0" lvl="1" indent="0" algn="ctr">
              <a:spcBef>
                <a:spcPts val="0"/>
              </a:spcBef>
            </a:pPr>
            <a:endParaRPr lang="uk-UA" altLang="en-US" sz="3600" b="1" dirty="0" smtClean="0">
              <a:solidFill>
                <a:srgbClr val="FF0000"/>
              </a:solidFill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uk-U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Підсумки</a:t>
            </a:r>
          </a:p>
          <a:p>
            <a:pPr marL="0" lvl="1" indent="0" algn="ctr">
              <a:spcBef>
                <a:spcPts val="0"/>
              </a:spcBef>
            </a:pPr>
            <a:endParaRPr lang="uk-UA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lvl="1" indent="0" algn="ctr">
              <a:spcBef>
                <a:spcPts val="0"/>
              </a:spcBef>
            </a:pPr>
            <a:endParaRPr lang="uk-UA" sz="3600" b="1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47048" y="6448251"/>
            <a:ext cx="2057400" cy="365125"/>
          </a:xfrm>
        </p:spPr>
        <p:txBody>
          <a:bodyPr/>
          <a:lstStyle/>
          <a:p>
            <a:fld id="{050E754F-0924-4F03-A679-2A97759875DB}" type="slidenum">
              <a:rPr lang="ru-RU" sz="1400" smtClean="0"/>
              <a:pPr/>
              <a:t>50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>
            <a:normAutofit/>
          </a:bodyPr>
          <a:lstStyle/>
          <a:p>
            <a:r>
              <a:rPr lang="uk-UA" b="1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Вперше!</a:t>
            </a:r>
            <a:endParaRPr lang="ru-RU" altLang="en-US" b="1" cap="small" dirty="0" err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Содержимое 5"/>
          <p:cNvSpPr>
            <a:spLocks noGrp="1"/>
          </p:cNvSpPr>
          <p:nvPr>
            <p:ph sz="quarter" idx="1"/>
          </p:nvPr>
        </p:nvSpPr>
        <p:spPr>
          <a:xfrm>
            <a:off x="418464" y="1124744"/>
            <a:ext cx="8402007" cy="4464496"/>
          </a:xfrm>
        </p:spPr>
        <p:txBody>
          <a:bodyPr>
            <a:noAutofit/>
          </a:bodyPr>
          <a:lstStyle/>
          <a:p>
            <a:pPr marL="274320" indent="-274320" defTabSz="9144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400" dirty="0" smtClean="0"/>
              <a:t>Внесено зміни до Стратегії розвитку Києва до 2025 року – щодо </a:t>
            </a:r>
            <a:r>
              <a:rPr lang="ru-RU" sz="2400" dirty="0" err="1" smtClean="0"/>
              <a:t>створення</a:t>
            </a:r>
            <a:r>
              <a:rPr lang="ru-RU" sz="2400" dirty="0" smtClean="0"/>
              <a:t> та </a:t>
            </a:r>
            <a:r>
              <a:rPr lang="ru-RU" sz="2400" dirty="0" err="1" smtClean="0"/>
              <a:t>впровадження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Комунікативної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стратегії</a:t>
            </a:r>
            <a:r>
              <a:rPr lang="ru-RU" sz="2400" dirty="0" smtClean="0"/>
              <a:t> м. </a:t>
            </a:r>
            <a:r>
              <a:rPr lang="ru-RU" sz="2400" dirty="0" err="1" smtClean="0"/>
              <a:t>Києва</a:t>
            </a:r>
            <a:endParaRPr lang="uk-UA" sz="2400" dirty="0" smtClean="0"/>
          </a:p>
          <a:p>
            <a:pPr marL="274320" indent="-274320" defTabSz="9144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ru-RU" sz="2400" dirty="0" smtClean="0"/>
              <a:t>Створено </a:t>
            </a:r>
            <a:r>
              <a:rPr lang="ru-RU" sz="2400" dirty="0" smtClean="0">
                <a:hlinkClick r:id="rId15"/>
              </a:rPr>
              <a:t>Центр </a:t>
            </a:r>
            <a:r>
              <a:rPr lang="ru-RU" sz="2400" dirty="0" err="1" smtClean="0">
                <a:hlinkClick r:id="rId15"/>
              </a:rPr>
              <a:t>публічної</a:t>
            </a:r>
            <a:r>
              <a:rPr lang="ru-RU" sz="2400" dirty="0" smtClean="0">
                <a:hlinkClick r:id="rId15"/>
              </a:rPr>
              <a:t> </a:t>
            </a:r>
            <a:r>
              <a:rPr lang="ru-RU" sz="2400" dirty="0" err="1" smtClean="0">
                <a:hlinkClick r:id="rId15"/>
              </a:rPr>
              <a:t>комунікації</a:t>
            </a:r>
            <a:r>
              <a:rPr lang="ru-RU" sz="2400" dirty="0" smtClean="0">
                <a:hlinkClick r:id="rId15"/>
              </a:rPr>
              <a:t> та </a:t>
            </a:r>
            <a:r>
              <a:rPr lang="ru-RU" sz="2400" dirty="0" err="1" smtClean="0">
                <a:hlinkClick r:id="rId15"/>
              </a:rPr>
              <a:t>інформації</a:t>
            </a:r>
            <a:endParaRPr lang="ru-RU" sz="2400" dirty="0" smtClean="0"/>
          </a:p>
          <a:p>
            <a:pPr marL="274320" indent="-274320" defTabSz="9144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ru-RU" sz="2400" dirty="0" err="1" smtClean="0"/>
              <a:t>Затверджено</a:t>
            </a:r>
            <a:r>
              <a:rPr lang="ru-RU" sz="2400" dirty="0" smtClean="0"/>
              <a:t> </a:t>
            </a:r>
            <a:r>
              <a:rPr lang="ru-RU" sz="2400" dirty="0" err="1" smtClean="0">
                <a:hlinkClick r:id="rId16"/>
              </a:rPr>
              <a:t>Міську</a:t>
            </a:r>
            <a:r>
              <a:rPr lang="ru-RU" sz="2400" dirty="0" smtClean="0">
                <a:hlinkClick r:id="rId16"/>
              </a:rPr>
              <a:t> </a:t>
            </a:r>
            <a:r>
              <a:rPr lang="ru-RU" sz="2400" dirty="0" err="1" smtClean="0">
                <a:hlinkClick r:id="rId16"/>
              </a:rPr>
              <a:t>цільову</a:t>
            </a:r>
            <a:r>
              <a:rPr lang="ru-RU" sz="2400" dirty="0" smtClean="0">
                <a:hlinkClick r:id="rId16"/>
              </a:rPr>
              <a:t> </a:t>
            </a:r>
            <a:r>
              <a:rPr lang="ru-RU" sz="2400" dirty="0" err="1" smtClean="0">
                <a:hlinkClick r:id="rId16"/>
              </a:rPr>
              <a:t>програму</a:t>
            </a:r>
            <a:r>
              <a:rPr lang="ru-RU" sz="2400" dirty="0" smtClean="0">
                <a:hlinkClick r:id="rId16"/>
              </a:rPr>
              <a:t> </a:t>
            </a:r>
            <a:r>
              <a:rPr lang="ru-RU" sz="2400" dirty="0" err="1" smtClean="0">
                <a:hlinkClick r:id="rId16"/>
              </a:rPr>
              <a:t>розвитку</a:t>
            </a:r>
            <a:r>
              <a:rPr lang="ru-RU" sz="2400" dirty="0" smtClean="0">
                <a:hlinkClick r:id="rId16"/>
              </a:rPr>
              <a:t> </a:t>
            </a:r>
            <a:r>
              <a:rPr lang="ru-RU" sz="2400" dirty="0" err="1" smtClean="0">
                <a:hlinkClick r:id="rId16"/>
              </a:rPr>
              <a:t>інформаційно-комунікативної</a:t>
            </a:r>
            <a:r>
              <a:rPr lang="ru-RU" sz="2400" dirty="0" smtClean="0">
                <a:hlinkClick r:id="rId16"/>
              </a:rPr>
              <a:t> </a:t>
            </a:r>
            <a:r>
              <a:rPr lang="ru-RU" sz="2400" dirty="0" err="1" smtClean="0">
                <a:hlinkClick r:id="rId16"/>
              </a:rPr>
              <a:t>сфери</a:t>
            </a:r>
            <a:r>
              <a:rPr lang="ru-RU" sz="2400" dirty="0" smtClean="0">
                <a:hlinkClick r:id="rId16"/>
              </a:rPr>
              <a:t> </a:t>
            </a:r>
            <a:r>
              <a:rPr lang="ru-RU" sz="2400" dirty="0" err="1" smtClean="0">
                <a:hlinkClick r:id="rId16"/>
              </a:rPr>
              <a:t>міста</a:t>
            </a:r>
            <a:r>
              <a:rPr lang="ru-RU" sz="2400" dirty="0" smtClean="0">
                <a:hlinkClick r:id="rId16"/>
              </a:rPr>
              <a:t> </a:t>
            </a:r>
            <a:r>
              <a:rPr lang="ru-RU" sz="2400" dirty="0" err="1" smtClean="0">
                <a:hlinkClick r:id="rId16"/>
              </a:rPr>
              <a:t>Києва</a:t>
            </a:r>
            <a:r>
              <a:rPr lang="ru-RU" sz="2400" dirty="0" smtClean="0">
                <a:hlinkClick r:id="rId16"/>
              </a:rPr>
              <a:t> на 2019 - 2021 роки</a:t>
            </a:r>
            <a:endParaRPr lang="ru-RU" sz="2400" dirty="0" smtClean="0"/>
          </a:p>
          <a:p>
            <a:pPr marL="274320" indent="-274320" defTabSz="9144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400" dirty="0" smtClean="0"/>
              <a:t> </a:t>
            </a:r>
            <a:r>
              <a:rPr lang="uk-UA" sz="2400" dirty="0" smtClean="0">
                <a:hlinkClick r:id="rId17"/>
              </a:rPr>
              <a:t>Встановлено рекорд України за </a:t>
            </a:r>
            <a:r>
              <a:rPr lang="ru-RU" sz="2400" dirty="0" err="1" smtClean="0">
                <a:hlinkClick r:id="rId17"/>
              </a:rPr>
              <a:t>найщильніший</a:t>
            </a:r>
            <a:r>
              <a:rPr lang="ru-RU" sz="2400" dirty="0" smtClean="0">
                <a:hlinkClick r:id="rId17"/>
              </a:rPr>
              <a:t> в </a:t>
            </a:r>
            <a:r>
              <a:rPr lang="ru-RU" sz="2400" dirty="0" err="1" smtClean="0">
                <a:hlinkClick r:id="rId17"/>
              </a:rPr>
              <a:t>Україні</a:t>
            </a:r>
            <a:r>
              <a:rPr lang="ru-RU" sz="2400" dirty="0" smtClean="0">
                <a:hlinkClick r:id="rId17"/>
              </a:rPr>
              <a:t> </a:t>
            </a:r>
            <a:r>
              <a:rPr lang="ru-RU" sz="2400" dirty="0" err="1" smtClean="0">
                <a:hlinkClick r:id="rId17"/>
              </a:rPr>
              <a:t>графік</a:t>
            </a:r>
            <a:r>
              <a:rPr lang="ru-RU" sz="2400" dirty="0" smtClean="0">
                <a:hlinkClick r:id="rId17"/>
              </a:rPr>
              <a:t> </a:t>
            </a:r>
            <a:r>
              <a:rPr lang="ru-RU" sz="2400" dirty="0" err="1" smtClean="0">
                <a:hlinkClick r:id="rId17"/>
              </a:rPr>
              <a:t>проведення</a:t>
            </a:r>
            <a:r>
              <a:rPr lang="ru-RU" sz="2400" dirty="0" smtClean="0">
                <a:hlinkClick r:id="rId17"/>
              </a:rPr>
              <a:t> </a:t>
            </a:r>
            <a:r>
              <a:rPr lang="ru-RU" sz="2400" dirty="0" err="1" smtClean="0">
                <a:hlinkClick r:id="rId17"/>
              </a:rPr>
              <a:t>інформаційної</a:t>
            </a:r>
            <a:r>
              <a:rPr lang="ru-RU" sz="2400" dirty="0" smtClean="0">
                <a:hlinkClick r:id="rId17"/>
              </a:rPr>
              <a:t> </a:t>
            </a:r>
            <a:r>
              <a:rPr lang="ru-RU" sz="2400" dirty="0" err="1" smtClean="0">
                <a:hlinkClick r:id="rId17"/>
              </a:rPr>
              <a:t>кампанії</a:t>
            </a:r>
            <a:r>
              <a:rPr lang="ru-RU" sz="2400" dirty="0" smtClean="0">
                <a:hlinkClick r:id="rId17"/>
              </a:rPr>
              <a:t> «</a:t>
            </a:r>
            <a:r>
              <a:rPr lang="ru-RU" sz="2400" dirty="0" err="1" smtClean="0">
                <a:hlinkClick r:id="rId17"/>
              </a:rPr>
              <a:t>Громадський</a:t>
            </a:r>
            <a:r>
              <a:rPr lang="ru-RU" sz="2400" dirty="0" smtClean="0">
                <a:hlinkClick r:id="rId17"/>
              </a:rPr>
              <a:t> бюджет</a:t>
            </a:r>
            <a:r>
              <a:rPr lang="ru-RU" sz="2400" dirty="0" smtClean="0"/>
              <a:t>»</a:t>
            </a:r>
            <a:endParaRPr lang="uk-UA" sz="2400" dirty="0" smtClean="0"/>
          </a:p>
          <a:p>
            <a:pPr marL="274320" indent="-274320" defTabSz="9144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400" dirty="0" smtClean="0"/>
              <a:t>Реалізовано </a:t>
            </a:r>
            <a:r>
              <a:rPr lang="uk-UA" sz="2400" dirty="0" err="1" smtClean="0"/>
              <a:t>ГБ-проект</a:t>
            </a:r>
            <a:r>
              <a:rPr lang="uk-UA" sz="2400" dirty="0" smtClean="0"/>
              <a:t> </a:t>
            </a:r>
            <a:r>
              <a:rPr lang="en-US" sz="2400" dirty="0" smtClean="0"/>
              <a:t>«</a:t>
            </a:r>
            <a:r>
              <a:rPr lang="en-US" sz="2400" dirty="0" smtClean="0">
                <a:hlinkClick r:id="rId18"/>
              </a:rPr>
              <a:t>Kyiv Radio School</a:t>
            </a:r>
            <a:r>
              <a:rPr lang="en-US" sz="2400" dirty="0" smtClean="0"/>
              <a:t>»</a:t>
            </a:r>
            <a:endParaRPr lang="uk-UA" sz="2400" dirty="0" smtClean="0"/>
          </a:p>
          <a:p>
            <a:pPr marL="274320" indent="-274320" defTabSz="9144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400" dirty="0" smtClean="0"/>
              <a:t>Проведено аудит інформаційно-комунікаційних ресурсів КМДА</a:t>
            </a:r>
          </a:p>
          <a:p>
            <a:pPr marL="274320" indent="-274320" defTabSz="9144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400" dirty="0" err="1" smtClean="0">
                <a:hlinkClick r:id="rId19"/>
              </a:rPr>
              <a:t>Медіаматеріали</a:t>
            </a:r>
            <a:endParaRPr lang="ru-RU" sz="2400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51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>
            <a:normAutofit/>
          </a:bodyPr>
          <a:lstStyle/>
          <a:p>
            <a:r>
              <a:rPr lang="uk-UA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Наші партнери</a:t>
            </a:r>
            <a:endParaRPr lang="ru-RU" altLang="en-US" cap="small" dirty="0" err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52</a:t>
            </a:fld>
            <a:endParaRPr lang="ru-RU" sz="1400" dirty="0"/>
          </a:p>
        </p:txBody>
      </p:sp>
      <p:pic>
        <p:nvPicPr>
          <p:cNvPr id="22" name="Рисунок 21" descr="C:\Users\user\Documents\Фото-картинки\Будинок\17\завантаження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35896" y="515719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Ð¡Ð²ÑÑÐ»Ð¸Ð½Ð° Ð²ÑÐ´ Ð¢ÐµÐ»ÐµÐ³Ð¸Ð´.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24328" y="3933056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31607" y="1268760"/>
            <a:ext cx="253288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11760" y="1809934"/>
            <a:ext cx="2520280" cy="140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524948" y="5661248"/>
            <a:ext cx="1583556" cy="47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E:\!DesktopDontTouch\7777777\01032019\Логотипи\LogoMain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508104" y="4221088"/>
            <a:ext cx="1910585" cy="2376264"/>
          </a:xfrm>
          <a:prstGeom prst="rect">
            <a:avLst/>
          </a:prstGeom>
          <a:noFill/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339752" y="1124744"/>
            <a:ext cx="4032448" cy="48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 descr="E:\!DesktopDontTouch\7777777\01032019\Логотипи\україномовний київ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39403" y="5013176"/>
            <a:ext cx="1408261" cy="1408261"/>
          </a:xfrm>
          <a:prstGeom prst="rect">
            <a:avLst/>
          </a:prstGeom>
          <a:noFill/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915816" y="3429000"/>
            <a:ext cx="2339752" cy="149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876256" y="2636912"/>
            <a:ext cx="20320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4" name="Picture 10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7504" y="2996952"/>
            <a:ext cx="2470101" cy="179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5" name="Picture 11" descr="E:\!DesktopDontTouch\7777777\01032019\Логотипи\бібліотека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691680" y="5013176"/>
            <a:ext cx="1569889" cy="1569889"/>
          </a:xfrm>
          <a:prstGeom prst="rect">
            <a:avLst/>
          </a:prstGeom>
          <a:noFill/>
        </p:spPr>
      </p:pic>
      <p:pic>
        <p:nvPicPr>
          <p:cNvPr id="72716" name="Picture 1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79512" y="980727"/>
            <a:ext cx="2088232" cy="171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7" name="Picture 13" descr="E:\!DesktopDontTouch\7777777\01032019\Логотипи\Сhange Сommunikation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292080" y="2260750"/>
            <a:ext cx="1331045" cy="1816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4" y="-161877"/>
            <a:ext cx="7886700" cy="1263674"/>
          </a:xfrm>
        </p:spPr>
        <p:txBody>
          <a:bodyPr>
            <a:normAutofit/>
          </a:bodyPr>
          <a:lstStyle/>
          <a:p>
            <a:r>
              <a:rPr lang="uk-UA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Наші плани</a:t>
            </a:r>
            <a:endParaRPr lang="ru-RU" altLang="en-US" cap="small" dirty="0" err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Содержимое 5"/>
          <p:cNvSpPr>
            <a:spLocks noGrp="1"/>
          </p:cNvSpPr>
          <p:nvPr>
            <p:ph sz="quarter" idx="1"/>
          </p:nvPr>
        </p:nvSpPr>
        <p:spPr>
          <a:xfrm>
            <a:off x="418465" y="980728"/>
            <a:ext cx="8474015" cy="50217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uk-UA" sz="2000" dirty="0" smtClean="0"/>
              <a:t> </a:t>
            </a:r>
            <a:r>
              <a:rPr lang="uk-UA" sz="2000" b="1" dirty="0" smtClean="0"/>
              <a:t>Запровадження політики «єдиного голосу»: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 smtClean="0"/>
              <a:t>реформування інформаційно-комунікаційних ресурсів КМДА, РДА, </a:t>
            </a:r>
            <a:r>
              <a:rPr lang="uk-UA" sz="2000" dirty="0" err="1" smtClean="0"/>
              <a:t>КП</a:t>
            </a:r>
            <a:r>
              <a:rPr lang="uk-UA" sz="2000" dirty="0" smtClean="0"/>
              <a:t>; розвиток комунікаційного менеджменту; забезпечення зворотного зв'язку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uk-UA" sz="2000" b="1" dirty="0" smtClean="0"/>
              <a:t> Інформаційне </a:t>
            </a:r>
            <a:r>
              <a:rPr lang="uk-UA" sz="2000" b="1" dirty="0" err="1" smtClean="0"/>
              <a:t>агенство</a:t>
            </a:r>
            <a:r>
              <a:rPr lang="uk-UA" sz="2000" b="1" dirty="0" smtClean="0"/>
              <a:t> «</a:t>
            </a:r>
            <a:r>
              <a:rPr lang="uk-UA" sz="2000" b="1" dirty="0" err="1" smtClean="0"/>
              <a:t>Київінформ</a:t>
            </a:r>
            <a:r>
              <a:rPr lang="uk-UA" sz="2000" b="1" dirty="0" smtClean="0"/>
              <a:t>»: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 smtClean="0"/>
              <a:t>модернізація </a:t>
            </a:r>
            <a:r>
              <a:rPr lang="uk-UA" sz="2000" dirty="0" err="1" smtClean="0"/>
              <a:t>веб-порталу</a:t>
            </a:r>
            <a:r>
              <a:rPr lang="uk-UA" sz="2000" dirty="0" smtClean="0"/>
              <a:t> «Вечірній Київ»; вироблення та </a:t>
            </a:r>
            <a:r>
              <a:rPr lang="uk-UA" sz="2000" dirty="0" err="1" smtClean="0"/>
              <a:t>поширеня</a:t>
            </a:r>
            <a:r>
              <a:rPr lang="uk-UA" sz="2000" dirty="0" smtClean="0"/>
              <a:t> достовірної інформації, власного мультимедійного контенту; розширення середньомісячної аудиторії до 300 тис.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uk-UA" sz="2000" dirty="0" smtClean="0"/>
              <a:t> </a:t>
            </a:r>
            <a:r>
              <a:rPr lang="uk-UA" sz="2000" b="1" dirty="0" smtClean="0"/>
              <a:t>Центр публічної комунікації та інформації: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 smtClean="0"/>
              <a:t>залучення громадян до процесів формування, реалізації та контролю міської політики,формування довіри до влади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sz="2000" dirty="0" smtClean="0"/>
          </a:p>
          <a:p>
            <a:pPr>
              <a:spcBef>
                <a:spcPts val="0"/>
              </a:spcBef>
            </a:pPr>
            <a:r>
              <a:rPr lang="uk-UA" sz="2000" b="1" dirty="0" smtClean="0"/>
              <a:t>«Влада - громадськість»:</a:t>
            </a:r>
          </a:p>
          <a:p>
            <a:pPr>
              <a:spcBef>
                <a:spcPts val="0"/>
              </a:spcBef>
              <a:buNone/>
            </a:pPr>
            <a:r>
              <a:rPr lang="uk-UA" sz="2000" dirty="0" smtClean="0"/>
              <a:t>затвердження та реалізація Комунікативної стратегії м. Києва</a:t>
            </a:r>
            <a:endParaRPr lang="ru-RU" sz="2000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53</a:t>
            </a:fld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5496" y="5661248"/>
            <a:ext cx="91085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 smtClean="0">
                <a:solidFill>
                  <a:srgbClr val="FF0000"/>
                </a:solidFill>
              </a:rPr>
              <a:t>Комунікаційна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</a:rPr>
              <a:t>стратегія</a:t>
            </a:r>
            <a:r>
              <a:rPr lang="ru-RU" sz="4400" b="1" dirty="0" smtClean="0">
                <a:solidFill>
                  <a:srgbClr val="FF0000"/>
                </a:solidFill>
              </a:rPr>
              <a:t> Києва-2025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44624"/>
            <a:ext cx="9144000" cy="61763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/>
          <a:srcRect r="42032"/>
          <a:stretch>
            <a:fillRect/>
          </a:stretch>
        </p:blipFill>
        <p:spPr>
          <a:xfrm>
            <a:off x="7324866" y="1412776"/>
            <a:ext cx="2071670" cy="4892040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-161877"/>
            <a:ext cx="7886700" cy="1263674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</a:t>
            </a:r>
            <a:r>
              <a:rPr lang="uk-UA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  <a:hlinkClick r:id="rId6"/>
              </a:rPr>
              <a:t>«</a:t>
            </a:r>
            <a:r>
              <a:rPr lang="uk-UA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  <a:hlinkClick r:id="rId7"/>
              </a:rPr>
              <a:t>Київ інформаційний» 2016 – 2018</a:t>
            </a:r>
            <a:endParaRPr lang="uk-UA" altLang="en-US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  <a:hlinkClick r:id="rId7"/>
            </a:endParaRPr>
          </a:p>
        </p:txBody>
      </p:sp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2" name="Рисунок 11" hidden="1"/>
          <p:cNvPicPr>
            <a:picLocks noChangeAspect="1"/>
          </p:cNvPicPr>
          <p:nvPr/>
        </p:nvPicPr>
        <p:blipFill rotWithShape="1">
          <a:blip r:embed="rId10" cstate="print"/>
          <a:srcRect r="37265"/>
          <a:stretch>
            <a:fillRect/>
          </a:stretch>
        </p:blipFill>
        <p:spPr>
          <a:xfrm>
            <a:off x="125694" y="4015546"/>
            <a:ext cx="1277954" cy="2581806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11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2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3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4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5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6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7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8089608" cy="4896544"/>
          </a:xfrm>
        </p:spPr>
        <p:txBody>
          <a:bodyPr>
            <a:noAutofit/>
          </a:bodyPr>
          <a:lstStyle/>
          <a:p>
            <a:pPr lvl="0"/>
            <a:r>
              <a:rPr lang="uk-UA" sz="2400" dirty="0" smtClean="0"/>
              <a:t>Звіт підготовлений управлінням інформаційної політики та комунікацій Департаменту суспільних комунікацій виконавчого органу Київської міської ради (Київської міської державної адміністрації) на виконання рішення Київської міської ради від 29.10.2009 № 520/2589 «Про порядок розроблення, затвердження та виконання</a:t>
            </a:r>
            <a:br>
              <a:rPr lang="uk-UA" sz="2400" dirty="0" smtClean="0"/>
            </a:br>
            <a:r>
              <a:rPr lang="uk-UA" sz="2400" dirty="0" smtClean="0"/>
              <a:t>міських цільових програм у місті Києві».</a:t>
            </a:r>
            <a:endParaRPr lang="ru-RU" sz="2400" dirty="0" smtClean="0"/>
          </a:p>
          <a:p>
            <a:pPr lvl="0"/>
            <a:r>
              <a:rPr lang="uk-UA" sz="2400" dirty="0" smtClean="0"/>
              <a:t>Департамент суспільних комунікацій КМДА виконав міську цільову програму на 100,5%.</a:t>
            </a:r>
            <a:endParaRPr lang="ru-RU" sz="2400" dirty="0" smtClean="0"/>
          </a:p>
          <a:p>
            <a:pPr lvl="0"/>
            <a:r>
              <a:rPr lang="uk-UA" sz="2400" dirty="0" smtClean="0"/>
              <a:t>Зміст цього звіту є винятковою відповідальністю Департаменту суспільних комунікацій та його підвідомчих комунальних підприємств ‒ «Телеканал Київ», «Редакція «Голос Києва», «Вечірній Київ».</a:t>
            </a:r>
            <a:endParaRPr lang="ru-RU" sz="2400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54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hidden="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-99392"/>
            <a:ext cx="9144000" cy="617636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214"/>
            <a:ext cx="9144000" cy="6464401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5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32" y="-282946"/>
            <a:ext cx="7886700" cy="1263674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Наш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і 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парнери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і 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експерти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6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 rotWithShape="1">
          <a:blip r:embed="rId8" cstate="print"/>
          <a:srcRect r="47988"/>
          <a:stretch>
            <a:fillRect/>
          </a:stretch>
        </p:blipFill>
        <p:spPr>
          <a:xfrm>
            <a:off x="8172400" y="4149080"/>
            <a:ext cx="943717" cy="2558578"/>
          </a:xfrm>
          <a:prstGeom prst="rect">
            <a:avLst/>
          </a:prstGeom>
        </p:spPr>
      </p:pic>
      <p:pic>
        <p:nvPicPr>
          <p:cNvPr id="12" name="Рисунок 11" hidden="1"/>
          <p:cNvPicPr>
            <a:picLocks noChangeAspect="1"/>
          </p:cNvPicPr>
          <p:nvPr/>
        </p:nvPicPr>
        <p:blipFill rotWithShape="1">
          <a:blip r:embed="rId9" cstate="print"/>
          <a:srcRect r="37265"/>
          <a:stretch>
            <a:fillRect/>
          </a:stretch>
        </p:blipFill>
        <p:spPr>
          <a:xfrm>
            <a:off x="125694" y="4015546"/>
            <a:ext cx="1277954" cy="2581806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10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11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2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3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4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5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6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36902" y="928670"/>
            <a:ext cx="822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33784" y="2846542"/>
            <a:ext cx="822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33784" y="1887606"/>
            <a:ext cx="822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13781" y="3805478"/>
            <a:ext cx="862330" cy="862469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5605467" y="928670"/>
            <a:ext cx="32150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1400" b="1" dirty="0" smtClean="0">
                <a:solidFill>
                  <a:schemeClr val="dk1"/>
                </a:solidFill>
                <a:cs typeface="Times New Roman" panose="02020603050405020304" pitchFamily="18" charset="0"/>
                <a:hlinkClick r:id="rId21"/>
              </a:rPr>
              <a:t>Сергій</a:t>
            </a:r>
            <a:r>
              <a:rPr lang="ru-RU" sz="1400" b="1" dirty="0" smtClean="0">
                <a:solidFill>
                  <a:schemeClr val="dk1"/>
                </a:solidFill>
                <a:cs typeface="Times New Roman" panose="02020603050405020304" pitchFamily="18" charset="0"/>
                <a:hlinkClick r:id="rId21"/>
              </a:rPr>
              <a:t> </a:t>
            </a:r>
            <a:r>
              <a:rPr lang="ru-RU" sz="1400" b="1" dirty="0" err="1">
                <a:solidFill>
                  <a:schemeClr val="dk1"/>
                </a:solidFill>
                <a:cs typeface="Times New Roman" panose="02020603050405020304" pitchFamily="18" charset="0"/>
                <a:hlinkClick r:id="rId21"/>
              </a:rPr>
              <a:t>Лобойко</a:t>
            </a:r>
            <a:r>
              <a:rPr lang="ru-RU" sz="1400" dirty="0">
                <a:solidFill>
                  <a:schemeClr val="dk1"/>
                </a:solidFill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dk1"/>
                </a:solidFill>
                <a:cs typeface="Times New Roman" panose="02020603050405020304" pitchFamily="18" charset="0"/>
              </a:rPr>
            </a:br>
            <a:r>
              <a:rPr lang="uk-UA" sz="1400" dirty="0" smtClean="0">
                <a:solidFill>
                  <a:schemeClr val="dk1"/>
                </a:solidFill>
                <a:cs typeface="+mn-ea"/>
              </a:rPr>
              <a:t>директор  Центру  Розвитку Інновацій - </a:t>
            </a:r>
            <a:r>
              <a:rPr lang="uk-UA" sz="1400" dirty="0" err="1" smtClean="0">
                <a:solidFill>
                  <a:schemeClr val="dk1"/>
                </a:solidFill>
                <a:cs typeface="+mn-ea"/>
              </a:rPr>
              <a:t>Center</a:t>
            </a:r>
            <a:r>
              <a:rPr lang="uk-UA" sz="1400" dirty="0" smtClean="0">
                <a:solidFill>
                  <a:schemeClr val="dk1"/>
                </a:solidFill>
                <a:cs typeface="+mn-ea"/>
              </a:rPr>
              <a:t> </a:t>
            </a:r>
            <a:r>
              <a:rPr lang="uk-UA" sz="1400" dirty="0" err="1" smtClean="0">
                <a:solidFill>
                  <a:schemeClr val="dk1"/>
                </a:solidFill>
                <a:cs typeface="+mn-ea"/>
              </a:rPr>
              <a:t>for</a:t>
            </a:r>
            <a:r>
              <a:rPr lang="uk-UA" sz="1400" dirty="0" smtClean="0">
                <a:solidFill>
                  <a:schemeClr val="dk1"/>
                </a:solidFill>
                <a:cs typeface="+mn-ea"/>
              </a:rPr>
              <a:t> </a:t>
            </a:r>
            <a:r>
              <a:rPr lang="uk-UA" sz="1400" dirty="0" err="1" smtClean="0">
                <a:solidFill>
                  <a:schemeClr val="dk1"/>
                </a:solidFill>
                <a:cs typeface="+mn-ea"/>
              </a:rPr>
              <a:t>Innovations</a:t>
            </a:r>
            <a:r>
              <a:rPr lang="uk-UA" sz="1400" dirty="0" smtClean="0">
                <a:solidFill>
                  <a:schemeClr val="dk1"/>
                </a:solidFill>
                <a:cs typeface="+mn-ea"/>
              </a:rPr>
              <a:t> </a:t>
            </a:r>
            <a:r>
              <a:rPr lang="uk-UA" sz="1400" dirty="0" err="1" smtClean="0">
                <a:solidFill>
                  <a:schemeClr val="dk1"/>
                </a:solidFill>
                <a:cs typeface="+mn-ea"/>
              </a:rPr>
              <a:t>Development</a:t>
            </a:r>
            <a:endParaRPr lang="uk-UA" sz="1400" dirty="0">
              <a:solidFill>
                <a:schemeClr val="dk1"/>
              </a:solidFill>
              <a:cs typeface="+mn-ea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605467" y="2678150"/>
            <a:ext cx="3040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err="1" smtClean="0">
                <a:hlinkClick r:id="rId22"/>
              </a:rPr>
              <a:t>Іветта</a:t>
            </a:r>
            <a:r>
              <a:rPr lang="uk-UA" sz="1400" b="1" dirty="0" smtClean="0">
                <a:hlinkClick r:id="rId22"/>
              </a:rPr>
              <a:t> Делікатна</a:t>
            </a:r>
            <a:endParaRPr lang="uk-UA" sz="1400" b="1" dirty="0" smtClean="0"/>
          </a:p>
          <a:p>
            <a:r>
              <a:rPr lang="ru-RU" sz="1400" dirty="0" smtClean="0"/>
              <a:t>голова </a:t>
            </a:r>
            <a:r>
              <a:rPr lang="ru-RU" sz="1400" dirty="0" err="1" smtClean="0"/>
              <a:t>правління</a:t>
            </a:r>
            <a:r>
              <a:rPr lang="ru-RU" sz="1400" dirty="0" smtClean="0"/>
              <a:t> ГО «</a:t>
            </a:r>
            <a:r>
              <a:rPr lang="ru-RU" sz="1400" dirty="0" err="1" smtClean="0"/>
              <a:t>Комунікації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змін</a:t>
            </a:r>
            <a:r>
              <a:rPr lang="ru-RU" sz="1400" dirty="0" smtClean="0"/>
              <a:t>», </a:t>
            </a:r>
            <a:r>
              <a:rPr lang="ru-RU" sz="1400" dirty="0" err="1" smtClean="0"/>
              <a:t>сертифікований</a:t>
            </a:r>
            <a:r>
              <a:rPr lang="ru-RU" sz="1400" dirty="0" smtClean="0"/>
              <a:t> тренер CIPR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189334" y="2649578"/>
            <a:ext cx="23317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 err="1">
                <a:solidFill>
                  <a:schemeClr val="dk1"/>
                </a:solidFill>
                <a:cs typeface="Times New Roman" panose="02020603050405020304" pitchFamily="18" charset="0"/>
                <a:hlinkClick r:id="rId23"/>
              </a:rPr>
              <a:t>Дмитро</a:t>
            </a:r>
            <a:r>
              <a:rPr lang="ru-RU" sz="1400" b="1" dirty="0">
                <a:solidFill>
                  <a:schemeClr val="dk1"/>
                </a:solidFill>
                <a:cs typeface="Times New Roman" panose="02020603050405020304" pitchFamily="18" charset="0"/>
                <a:hlinkClick r:id="rId23"/>
              </a:rPr>
              <a:t> Дубов</a:t>
            </a:r>
            <a:r>
              <a:rPr lang="ru-RU" sz="1400" dirty="0">
                <a:solidFill>
                  <a:schemeClr val="dk1"/>
                </a:solidFill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dk1"/>
                </a:solidFill>
                <a:cs typeface="Times New Roman" panose="02020603050405020304" pitchFamily="18" charset="0"/>
              </a:rPr>
            </a:br>
            <a:r>
              <a:rPr lang="ru-RU" sz="1400" dirty="0" err="1">
                <a:solidFill>
                  <a:schemeClr val="dk1"/>
                </a:solidFill>
                <a:cs typeface="Times New Roman" panose="02020603050405020304" pitchFamily="18" charset="0"/>
              </a:rPr>
              <a:t>завідувач</a:t>
            </a:r>
            <a:r>
              <a:rPr lang="ru-RU" sz="1400" dirty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cs typeface="Times New Roman" panose="02020603050405020304" pitchFamily="18" charset="0"/>
              </a:rPr>
              <a:t>відділу</a:t>
            </a:r>
            <a:r>
              <a:rPr lang="ru-RU" sz="1400" dirty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інформаційної</a:t>
            </a:r>
            <a:r>
              <a:rPr lang="ru-RU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безпеки</a:t>
            </a:r>
            <a:r>
              <a:rPr lang="ru-RU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l"/>
            <a:r>
              <a:rPr lang="ru-RU" sz="14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Національного</a:t>
            </a:r>
            <a:r>
              <a:rPr lang="ru-RU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інституту</a:t>
            </a:r>
            <a:r>
              <a:rPr lang="ru-RU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стратегічних</a:t>
            </a:r>
            <a:r>
              <a:rPr lang="ru-RU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досліджень</a:t>
            </a:r>
            <a:r>
              <a:rPr lang="ru-RU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189334" y="1789124"/>
            <a:ext cx="33394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chemeClr val="dk1"/>
                </a:solidFill>
                <a:cs typeface="Times New Roman" panose="02020603050405020304" pitchFamily="18" charset="0"/>
                <a:hlinkClick r:id="rId24"/>
              </a:rPr>
              <a:t>Марина </a:t>
            </a:r>
            <a:r>
              <a:rPr lang="ru-RU" sz="1400" b="1" dirty="0" err="1">
                <a:solidFill>
                  <a:schemeClr val="dk1"/>
                </a:solidFill>
                <a:cs typeface="Times New Roman" panose="02020603050405020304" pitchFamily="18" charset="0"/>
                <a:hlinkClick r:id="rId24"/>
              </a:rPr>
              <a:t>Соботюк</a:t>
            </a:r>
            <a:r>
              <a:rPr lang="ru-RU" sz="1400" b="1" dirty="0">
                <a:solidFill>
                  <a:schemeClr val="dk1"/>
                </a:solidFill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dk1"/>
                </a:solidFill>
                <a:cs typeface="Times New Roman" panose="02020603050405020304" pitchFamily="18" charset="0"/>
              </a:rPr>
            </a:br>
            <a:r>
              <a:rPr lang="ru-RU" sz="14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завідувач</a:t>
            </a:r>
            <a:r>
              <a:rPr lang="ru-RU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сектору </a:t>
            </a:r>
          </a:p>
          <a:p>
            <a:pPr algn="l"/>
            <a:r>
              <a:rPr lang="uk-UA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Міністерства інформаційної політики </a:t>
            </a:r>
            <a:endParaRPr lang="ru-RU" sz="1400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605467" y="1803410"/>
            <a:ext cx="2938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solidFill>
                  <a:schemeClr val="dk1"/>
                </a:solidFill>
                <a:cs typeface="Times New Roman" panose="02020603050405020304" pitchFamily="18" charset="0"/>
                <a:hlinkClick r:id="rId25"/>
              </a:rPr>
              <a:t>Олександр</a:t>
            </a:r>
            <a:r>
              <a:rPr lang="ru-RU" sz="1400" b="1" dirty="0" smtClean="0">
                <a:solidFill>
                  <a:schemeClr val="dk1"/>
                </a:solidFill>
                <a:cs typeface="Times New Roman" panose="02020603050405020304" pitchFamily="18" charset="0"/>
                <a:hlinkClick r:id="rId25"/>
              </a:rPr>
              <a:t> </a:t>
            </a:r>
            <a:r>
              <a:rPr lang="ru-RU" sz="1400" b="1" dirty="0" err="1" smtClean="0">
                <a:solidFill>
                  <a:schemeClr val="dk1"/>
                </a:solidFill>
                <a:cs typeface="Times New Roman" panose="02020603050405020304" pitchFamily="18" charset="0"/>
                <a:hlinkClick r:id="rId25"/>
              </a:rPr>
              <a:t>Ободович</a:t>
            </a:r>
            <a:r>
              <a:rPr lang="ru-RU" sz="1400" b="1" dirty="0" smtClean="0">
                <a:solidFill>
                  <a:schemeClr val="dk1"/>
                </a:solidFill>
                <a:cs typeface="Times New Roman" panose="02020603050405020304" pitchFamily="18" charset="0"/>
                <a:hlinkClick r:id="rId25"/>
              </a:rPr>
              <a:t> </a:t>
            </a:r>
            <a:r>
              <a:rPr lang="ru-RU" sz="1400" b="1" dirty="0">
                <a:solidFill>
                  <a:schemeClr val="dk1"/>
                </a:solidFill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dk1"/>
                </a:solidFill>
                <a:cs typeface="Times New Roman" panose="02020603050405020304" pitchFamily="18" charset="0"/>
              </a:rPr>
            </a:br>
            <a:r>
              <a:rPr lang="ru-RU" sz="1400" dirty="0" smtClean="0"/>
              <a:t>начальник </a:t>
            </a:r>
            <a:r>
              <a:rPr lang="ru-RU" sz="1400" dirty="0" err="1" smtClean="0"/>
              <a:t>управління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телебачення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радіомовлення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Держкомтелерадіо</a:t>
            </a:r>
            <a:endParaRPr lang="ru-RU" sz="1400" spc="-10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189334" y="3940919"/>
            <a:ext cx="2548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 err="1" smtClean="0">
                <a:solidFill>
                  <a:schemeClr val="dk1"/>
                </a:solidFill>
                <a:cs typeface="Times New Roman" panose="02020603050405020304" pitchFamily="18" charset="0"/>
                <a:hlinkClick r:id="rId26"/>
              </a:rPr>
              <a:t>Олена</a:t>
            </a:r>
            <a:r>
              <a:rPr lang="ru-RU" sz="1400" b="1" dirty="0" smtClean="0">
                <a:solidFill>
                  <a:schemeClr val="dk1"/>
                </a:solidFill>
                <a:cs typeface="Times New Roman" panose="02020603050405020304" pitchFamily="18" charset="0"/>
                <a:hlinkClick r:id="rId26"/>
              </a:rPr>
              <a:t> Лобова</a:t>
            </a:r>
            <a:endParaRPr lang="ru-RU" sz="1400" b="1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l"/>
            <a:r>
              <a:rPr lang="ru-RU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ГО </a:t>
            </a:r>
            <a:r>
              <a:rPr lang="ru-RU" sz="14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Change</a:t>
            </a:r>
            <a:r>
              <a:rPr lang="ru-RU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400" spc="-5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Сommunikation</a:t>
            </a:r>
            <a:endParaRPr lang="ru-RU" sz="1400" spc="-50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605467" y="3552890"/>
            <a:ext cx="27832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hlinkClick r:id="rId27"/>
              </a:rPr>
              <a:t>Аліна Фролова</a:t>
            </a:r>
            <a:endParaRPr lang="uk-UA" sz="1400" b="1" dirty="0" smtClean="0"/>
          </a:p>
          <a:p>
            <a:r>
              <a:rPr lang="ru-RU" sz="1400" dirty="0" err="1" smtClean="0"/>
              <a:t>радниця</a:t>
            </a:r>
            <a:r>
              <a:rPr lang="ru-RU" sz="1400" dirty="0" smtClean="0"/>
              <a:t> </a:t>
            </a:r>
            <a:r>
              <a:rPr lang="ru-RU" sz="1400" dirty="0" err="1" smtClean="0"/>
              <a:t>Міністерства</a:t>
            </a:r>
            <a:r>
              <a:rPr lang="ru-RU" sz="1400" dirty="0" smtClean="0"/>
              <a:t> </a:t>
            </a:r>
            <a:r>
              <a:rPr lang="ru-RU" sz="1400" dirty="0" err="1" smtClean="0"/>
              <a:t>інформаційної</a:t>
            </a:r>
            <a:r>
              <a:rPr lang="ru-RU" sz="1400" dirty="0" smtClean="0"/>
              <a:t> </a:t>
            </a:r>
            <a:r>
              <a:rPr lang="ru-RU" sz="1400" dirty="0" err="1" smtClean="0"/>
              <a:t>політики</a:t>
            </a:r>
            <a:r>
              <a:rPr lang="ru-RU" sz="1400" dirty="0" smtClean="0"/>
              <a:t> </a:t>
            </a:r>
            <a:r>
              <a:rPr lang="ru-RU" sz="1400" dirty="0" err="1" smtClean="0"/>
              <a:t>України</a:t>
            </a:r>
            <a:r>
              <a:rPr lang="ru-RU" sz="1400" dirty="0" smtClean="0"/>
              <a:t>, </a:t>
            </a:r>
            <a:r>
              <a:rPr lang="ru-RU" sz="1400" dirty="0" err="1" smtClean="0"/>
              <a:t>експерт</a:t>
            </a:r>
            <a:r>
              <a:rPr lang="ru-RU" sz="1400" dirty="0" smtClean="0"/>
              <a:t> у </a:t>
            </a:r>
            <a:r>
              <a:rPr lang="ru-RU" sz="1400" dirty="0" err="1" smtClean="0"/>
              <a:t>сфері</a:t>
            </a:r>
            <a:r>
              <a:rPr lang="ru-RU" sz="1400" dirty="0" smtClean="0"/>
              <a:t> </a:t>
            </a:r>
            <a:r>
              <a:rPr lang="ru-RU" sz="1400" dirty="0" err="1" smtClean="0"/>
              <a:t>стратегічних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комунікацій</a:t>
            </a:r>
            <a:endParaRPr lang="ru-RU" sz="1400" dirty="0" smtClean="0"/>
          </a:p>
        </p:txBody>
      </p:sp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33784" y="928670"/>
            <a:ext cx="822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Прямоугольник 42"/>
          <p:cNvSpPr/>
          <p:nvPr/>
        </p:nvSpPr>
        <p:spPr>
          <a:xfrm>
            <a:off x="1189334" y="928670"/>
            <a:ext cx="31095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1" dirty="0" err="1">
                <a:solidFill>
                  <a:schemeClr val="dk1"/>
                </a:solidFill>
                <a:cs typeface="Times New Roman" panose="02020603050405020304" pitchFamily="18" charset="0"/>
                <a:hlinkClick r:id="rId29"/>
              </a:rPr>
              <a:t>Сергій</a:t>
            </a:r>
            <a:r>
              <a:rPr lang="ru-RU" sz="1400" b="1" dirty="0">
                <a:solidFill>
                  <a:schemeClr val="dk1"/>
                </a:solidFill>
                <a:cs typeface="Times New Roman" panose="02020603050405020304" pitchFamily="18" charset="0"/>
                <a:hlinkClick r:id="rId29"/>
              </a:rPr>
              <a:t> </a:t>
            </a:r>
            <a:r>
              <a:rPr lang="ru-RU" sz="1400" b="1" dirty="0" err="1">
                <a:solidFill>
                  <a:schemeClr val="dk1"/>
                </a:solidFill>
                <a:cs typeface="Times New Roman" panose="02020603050405020304" pitchFamily="18" charset="0"/>
                <a:hlinkClick r:id="rId29"/>
              </a:rPr>
              <a:t>Сай-Боднар</a:t>
            </a:r>
            <a:r>
              <a:rPr lang="ru-RU" sz="1400" dirty="0">
                <a:solidFill>
                  <a:schemeClr val="dk1"/>
                </a:solidFill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dk1"/>
                </a:solidFill>
                <a:cs typeface="Times New Roman" panose="02020603050405020304" pitchFamily="18" charset="0"/>
              </a:rPr>
            </a:br>
            <a:r>
              <a:rPr lang="ru-RU" sz="1400" dirty="0" err="1">
                <a:solidFill>
                  <a:schemeClr val="dk1"/>
                </a:solidFill>
                <a:cs typeface="Times New Roman" panose="02020603050405020304" pitchFamily="18" charset="0"/>
              </a:rPr>
              <a:t>керівник</a:t>
            </a:r>
            <a:r>
              <a:rPr lang="ru-RU" sz="1400" dirty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dk1"/>
                </a:solidFill>
                <a:cs typeface="Times New Roman" panose="02020603050405020304" pitchFamily="18" charset="0"/>
              </a:rPr>
              <a:t>прес-центру</a:t>
            </a:r>
            <a:r>
              <a:rPr lang="ru-RU" sz="1400" dirty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ІА «</a:t>
            </a:r>
            <a:r>
              <a:rPr lang="ru-RU" sz="1400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Укрінформ</a:t>
            </a:r>
            <a:r>
              <a:rPr lang="ru-RU" sz="105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», </a:t>
            </a:r>
            <a:r>
              <a:rPr lang="uk-UA" sz="1400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НСЖУ</a:t>
            </a:r>
            <a:endParaRPr lang="ru-RU" sz="1400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6</a:t>
            </a:fld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189334" y="4585929"/>
            <a:ext cx="25482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hlinkClick r:id="rId30"/>
              </a:rPr>
              <a:t>Олексій Коваленко</a:t>
            </a:r>
            <a:endParaRPr lang="uk-UA" sz="1400" b="1" dirty="0" smtClean="0"/>
          </a:p>
          <a:p>
            <a:r>
              <a:rPr lang="uk-UA" sz="1400" dirty="0" smtClean="0"/>
              <a:t>голова ГО «Форум розвитку громадянського суспільства», експерт Реанімаційного пакету реформ</a:t>
            </a:r>
            <a:endParaRPr lang="ru-RU" sz="1400" dirty="0" smtClean="0"/>
          </a:p>
        </p:txBody>
      </p:sp>
      <p:sp>
        <p:nvSpPr>
          <p:cNvPr id="37" name="Прямоугольник 36"/>
          <p:cNvSpPr/>
          <p:nvPr/>
        </p:nvSpPr>
        <p:spPr>
          <a:xfrm>
            <a:off x="5605467" y="4858517"/>
            <a:ext cx="25482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hlinkClick r:id="rId31"/>
              </a:rPr>
              <a:t>Діана Попова</a:t>
            </a:r>
            <a:endParaRPr lang="uk-UA" sz="1400" b="1" dirty="0" smtClean="0"/>
          </a:p>
          <a:p>
            <a:r>
              <a:rPr lang="uk-UA" sz="1400" dirty="0" smtClean="0"/>
              <a:t>директор Департаменту культури КМДА</a:t>
            </a:r>
            <a:endParaRPr lang="ru-RU" sz="1400" dirty="0" smtClean="0"/>
          </a:p>
        </p:txBody>
      </p:sp>
      <p:sp>
        <p:nvSpPr>
          <p:cNvPr id="44" name="Прямоугольник 43"/>
          <p:cNvSpPr/>
          <p:nvPr/>
        </p:nvSpPr>
        <p:spPr>
          <a:xfrm>
            <a:off x="5605467" y="5733256"/>
            <a:ext cx="25482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hlinkClick r:id="rId32"/>
              </a:rPr>
              <a:t>Вікторія </a:t>
            </a:r>
            <a:r>
              <a:rPr lang="uk-UA" sz="1400" b="1" dirty="0" err="1" smtClean="0">
                <a:hlinkClick r:id="rId32"/>
              </a:rPr>
              <a:t>Челомбітько</a:t>
            </a:r>
            <a:endParaRPr lang="uk-UA" sz="1400" b="1" dirty="0" smtClean="0"/>
          </a:p>
          <a:p>
            <a:r>
              <a:rPr lang="uk-UA" sz="1400" dirty="0" smtClean="0"/>
              <a:t>перший заступник директора Департаменту освіти і науки КМДА</a:t>
            </a:r>
            <a:endParaRPr lang="ru-RU" sz="1400" dirty="0" smtClean="0"/>
          </a:p>
        </p:txBody>
      </p:sp>
      <p:sp>
        <p:nvSpPr>
          <p:cNvPr id="45" name="Прямоугольник 44"/>
          <p:cNvSpPr/>
          <p:nvPr/>
        </p:nvSpPr>
        <p:spPr>
          <a:xfrm>
            <a:off x="1189334" y="5877272"/>
            <a:ext cx="25482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hlinkClick r:id="rId33" action="ppaction://hlinkfile"/>
              </a:rPr>
              <a:t>Наталка Макогон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ru-RU" sz="1400" dirty="0" err="1" smtClean="0"/>
              <a:t>радниця</a:t>
            </a:r>
            <a:r>
              <a:rPr lang="ru-RU" sz="1400" dirty="0" smtClean="0"/>
              <a:t> начальника </a:t>
            </a:r>
            <a:r>
              <a:rPr lang="ru-RU" sz="1400" dirty="0" err="1" smtClean="0"/>
              <a:t>Київського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метрополітену</a:t>
            </a:r>
            <a:r>
              <a:rPr lang="ru-RU" sz="1400" dirty="0" smtClean="0"/>
              <a:t>  </a:t>
            </a:r>
            <a:endParaRPr lang="ru-RU" sz="1400" spc="-50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12898" y="4804558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12898" y="5805264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716016" y="2825441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716016" y="1856170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4716016" y="3794712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716016" y="4763983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4716016" y="5733256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7886700" cy="1325563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7</a:t>
            </a:fld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0"/>
            <a:ext cx="9144000" cy="6176369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628650" y="1000108"/>
            <a:ext cx="7872440" cy="5453228"/>
          </a:xfrm>
        </p:spPr>
        <p:txBody>
          <a:bodyPr>
            <a:normAutofit fontScale="25000" lnSpcReduction="20000"/>
          </a:bodyPr>
          <a:lstStyle/>
          <a:p>
            <a:pPr marL="274320" indent="-274320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8000" b="1" dirty="0" smtClean="0">
                <a:hlinkClick r:id="rId4"/>
              </a:rPr>
              <a:t>Традиційні та інноваційні канали комунікації міської влади Києва для інформування громадськості про муніципальні послуги, сервіси, ініціативи та суспільно важливі події</a:t>
            </a:r>
            <a:endParaRPr lang="uk-UA" sz="8000" b="1" dirty="0" smtClean="0"/>
          </a:p>
          <a:p>
            <a:pPr marL="274320" indent="-274320" algn="r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uk-UA" sz="6400" dirty="0" smtClean="0"/>
              <a:t>Центр незалежних соціологічних досліджень «ОМЕГА»</a:t>
            </a:r>
          </a:p>
          <a:p>
            <a:pPr marL="274320" indent="-274320" algn="r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endParaRPr lang="uk-UA" sz="6400" dirty="0" smtClean="0"/>
          </a:p>
          <a:p>
            <a:pPr marL="274320" indent="-274320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8000" b="1" dirty="0" smtClean="0">
                <a:hlinkClick r:id="rId5"/>
              </a:rPr>
              <a:t>Що і як читають кияни?</a:t>
            </a:r>
            <a:endParaRPr lang="uk-UA" sz="8000" b="1" dirty="0" smtClean="0"/>
          </a:p>
          <a:p>
            <a:pPr marL="274320" indent="-274320" algn="r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uk-UA" sz="6400" dirty="0" smtClean="0"/>
              <a:t>Департамент суспільних комунікацій КМДА</a:t>
            </a:r>
            <a:br>
              <a:rPr lang="uk-UA" sz="6400" dirty="0" smtClean="0"/>
            </a:br>
            <a:r>
              <a:rPr lang="en-US" sz="8000" dirty="0" smtClean="0"/>
              <a:t/>
            </a:r>
            <a:br>
              <a:rPr lang="en-US" sz="8000" dirty="0" smtClean="0"/>
            </a:br>
            <a:endParaRPr lang="en-US" sz="8000" dirty="0" smtClean="0"/>
          </a:p>
          <a:p>
            <a:pPr marL="274320" indent="-274320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8000" b="1" dirty="0" smtClean="0">
                <a:hlinkClick r:id="rId6"/>
              </a:rPr>
              <a:t>Індекс підтримки євроатлантичної інтеграції:</a:t>
            </a:r>
            <a:br>
              <a:rPr lang="uk-UA" sz="8000" b="1" dirty="0" smtClean="0">
                <a:hlinkClick r:id="rId6"/>
              </a:rPr>
            </a:br>
            <a:r>
              <a:rPr lang="uk-UA" sz="8000" b="1" dirty="0" smtClean="0">
                <a:hlinkClick r:id="rId6"/>
              </a:rPr>
              <a:t>зміна у настроях киян</a:t>
            </a:r>
            <a:endParaRPr lang="uk-UA" sz="8000" b="1" dirty="0" smtClean="0"/>
          </a:p>
          <a:p>
            <a:pPr marL="274320" indent="-274320" algn="r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uk-UA" sz="6400" dirty="0" smtClean="0"/>
              <a:t>Перша рейтингова система </a:t>
            </a:r>
          </a:p>
          <a:p>
            <a:pPr marL="274320" indent="-274320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endParaRPr lang="uk-UA" sz="8000" dirty="0" smtClean="0"/>
          </a:p>
          <a:p>
            <a:pPr marL="274320" indent="-274320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8000" b="1" dirty="0" smtClean="0">
                <a:hlinkClick r:id="rId7"/>
              </a:rPr>
              <a:t>Стан </a:t>
            </a:r>
            <a:r>
              <a:rPr lang="uk-UA" sz="8000" b="1" dirty="0" err="1" smtClean="0">
                <a:hlinkClick r:id="rId7"/>
              </a:rPr>
              <a:t>інформаційно-медійних</a:t>
            </a:r>
            <a:r>
              <a:rPr lang="uk-UA" sz="8000" b="1" dirty="0" smtClean="0">
                <a:hlinkClick r:id="rId7"/>
              </a:rPr>
              <a:t> та комунікаційних ресурсів КМДА</a:t>
            </a:r>
            <a:r>
              <a:rPr lang="uk-UA" sz="8000" b="1" dirty="0" smtClean="0"/>
              <a:t> </a:t>
            </a:r>
          </a:p>
          <a:p>
            <a:pPr marL="274320" indent="-274320" algn="r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uk-UA" sz="6400" dirty="0" smtClean="0"/>
              <a:t>Громадська організація «Комунікації для змін»</a:t>
            </a:r>
            <a:r>
              <a:rPr lang="uk-UA" sz="8000" dirty="0" smtClean="0"/>
              <a:t/>
            </a:r>
            <a:br>
              <a:rPr lang="uk-UA" sz="8000" dirty="0" smtClean="0"/>
            </a:br>
            <a:endParaRPr lang="uk-UA" sz="8000" dirty="0" smtClean="0"/>
          </a:p>
          <a:p>
            <a:pPr marL="274320" indent="-274320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8000" b="1" dirty="0" smtClean="0">
                <a:hlinkClick r:id="rId8"/>
              </a:rPr>
              <a:t>Дослідження комунікаційної активності виконавчого органу Київської міської ради (Київської міської державної адміністрації) у рейтингових  цифрових та друкованих медіа</a:t>
            </a:r>
            <a:r>
              <a:rPr lang="uk-UA" sz="8000" b="1" dirty="0" smtClean="0"/>
              <a:t> </a:t>
            </a:r>
          </a:p>
          <a:p>
            <a:pPr marL="274320" indent="-274320" algn="r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uk-UA" sz="6400" dirty="0" smtClean="0"/>
              <a:t>ТОВ«МААНІМО Україна» </a:t>
            </a:r>
            <a:br>
              <a:rPr lang="uk-UA" sz="6400" dirty="0" smtClean="0"/>
            </a:br>
            <a:endParaRPr lang="uk-UA" sz="6400" dirty="0" smtClean="0"/>
          </a:p>
          <a:p>
            <a:pPr marL="274320" indent="-274320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8000" b="1" dirty="0" smtClean="0">
                <a:hlinkClick r:id="rId6"/>
              </a:rPr>
              <a:t>Моніторинг сприйняття мешканцями столиці</a:t>
            </a:r>
            <a:r>
              <a:rPr lang="uk-UA" sz="8000" b="1" dirty="0" smtClean="0"/>
              <a:t> </a:t>
            </a:r>
            <a:r>
              <a:rPr lang="uk-UA" sz="8000" b="1" dirty="0" smtClean="0">
                <a:hlinkClick r:id="rId6"/>
              </a:rPr>
              <a:t>державної політики у сфері євроатлантичної та</a:t>
            </a:r>
            <a:r>
              <a:rPr lang="uk-UA" sz="8000" b="1" dirty="0" smtClean="0"/>
              <a:t> </a:t>
            </a:r>
            <a:r>
              <a:rPr lang="uk-UA" sz="8000" b="1" dirty="0" smtClean="0">
                <a:hlinkClick r:id="rId6"/>
              </a:rPr>
              <a:t>євроінтеграції України</a:t>
            </a:r>
            <a:endParaRPr lang="uk-UA" sz="8000" b="1" dirty="0" smtClean="0"/>
          </a:p>
          <a:p>
            <a:pPr marL="274320" indent="-274320" algn="r" defTabSz="914400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70000"/>
              <a:buNone/>
            </a:pPr>
            <a:r>
              <a:rPr lang="uk-UA" sz="6400" dirty="0" smtClean="0"/>
              <a:t>Науково-дослідний інститут соціально-економічного розвитку міста Києва</a:t>
            </a:r>
            <a:endParaRPr lang="uk-UA" sz="43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-27384"/>
            <a:ext cx="7886700" cy="101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30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+mj-cs"/>
                <a:sym typeface="+mn-ea"/>
              </a:rPr>
              <a:t>Дослідження</a:t>
            </a:r>
            <a:endParaRPr kumimoji="0" lang="ru-RU" altLang="en-US" sz="3300" i="0" u="none" strike="noStrike" kern="1200" cap="small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pic>
        <p:nvPicPr>
          <p:cNvPr id="5" name="Замещающее содержимое 4" descr="shutterstock_241795237"/>
          <p:cNvPicPr>
            <a:picLocks noGrp="1" noChangeAspect="1"/>
          </p:cNvPicPr>
          <p:nvPr>
            <p:ph sz="half" idx="2"/>
          </p:nvPr>
        </p:nvPicPr>
        <p:blipFill>
          <a:blip r:embed="rId15" cstate="print"/>
          <a:stretch>
            <a:fillRect/>
          </a:stretch>
        </p:blipFill>
        <p:spPr>
          <a:xfrm>
            <a:off x="501015" y="1409700"/>
            <a:ext cx="8141970" cy="5422265"/>
          </a:xfrm>
          <a:prstGeom prst="rect">
            <a:avLst/>
          </a:prstGeom>
          <a:effectLst/>
        </p:spPr>
      </p:pic>
      <p:sp>
        <p:nvSpPr>
          <p:cNvPr id="3" name="Содержимое 5"/>
          <p:cNvSpPr>
            <a:spLocks noGrp="1"/>
          </p:cNvSpPr>
          <p:nvPr>
            <p:ph sz="half" idx="1"/>
          </p:nvPr>
        </p:nvSpPr>
        <p:spPr>
          <a:xfrm>
            <a:off x="2702024" y="1763395"/>
            <a:ext cx="3886200" cy="4351338"/>
          </a:xfrm>
        </p:spPr>
        <p:txBody>
          <a:bodyPr>
            <a:normAutofit/>
          </a:bodyPr>
          <a:lstStyle/>
          <a:p>
            <a:pPr marL="0" lvl="1" indent="0" algn="ctr">
              <a:spcBef>
                <a:spcPts val="0"/>
              </a:spcBef>
            </a:pPr>
            <a:endParaRPr lang="uk-UA" sz="2400" b="1" dirty="0" smtClean="0">
              <a:solidFill>
                <a:srgbClr val="FF0000"/>
              </a:solidFill>
              <a:sym typeface="+mn-ea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rgbClr val="FF0000"/>
                </a:solidFill>
                <a:sym typeface="+mn-ea"/>
              </a:rPr>
              <a:t>  </a:t>
            </a:r>
          </a:p>
          <a:p>
            <a:pPr marL="0" lvl="1" indent="0" algn="ctr">
              <a:spcBef>
                <a:spcPts val="0"/>
              </a:spcBef>
            </a:pPr>
            <a:endParaRPr lang="uk-UA" altLang="en-US" sz="3600" b="1" dirty="0" smtClean="0">
              <a:solidFill>
                <a:srgbClr val="FF0000"/>
              </a:solidFill>
              <a:sym typeface="+mn-ea"/>
            </a:endParaRPr>
          </a:p>
          <a:p>
            <a:pPr marL="0" lvl="1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Як ми це робимо </a:t>
            </a:r>
            <a:r>
              <a:rPr lang="uk-UA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?</a:t>
            </a:r>
          </a:p>
          <a:p>
            <a:pPr marL="0" lvl="1" indent="0" algn="ctr">
              <a:spcBef>
                <a:spcPts val="0"/>
              </a:spcBef>
            </a:pPr>
            <a:endParaRPr lang="uk-UA" sz="6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lvl="1" indent="0" algn="ctr">
              <a:spcBef>
                <a:spcPts val="0"/>
              </a:spcBef>
            </a:pPr>
            <a:endParaRPr lang="uk-UA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lvl="1" indent="0" algn="ctr">
              <a:spcBef>
                <a:spcPts val="0"/>
              </a:spcBef>
            </a:pPr>
            <a:endParaRPr lang="uk-UA" sz="3600" b="1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47048" y="6448251"/>
            <a:ext cx="2057400" cy="365125"/>
          </a:xfrm>
        </p:spPr>
        <p:txBody>
          <a:bodyPr/>
          <a:lstStyle/>
          <a:p>
            <a:fld id="{050E754F-0924-4F03-A679-2A97759875DB}" type="slidenum">
              <a:rPr lang="ru-RU" sz="1400" smtClean="0"/>
              <a:pPr/>
              <a:t>8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6"/>
          <a:stretch>
            <a:fillRect/>
          </a:stretch>
        </p:blipFill>
        <p:spPr>
          <a:xfrm>
            <a:off x="0" y="57324"/>
            <a:ext cx="9144000" cy="6176369"/>
          </a:xfrm>
          <a:prstGeom prst="rect">
            <a:avLst/>
          </a:prstGeom>
        </p:spPr>
      </p:pic>
      <p:pic>
        <p:nvPicPr>
          <p:cNvPr id="16" name="Рисунок 15" hidden="1"/>
          <p:cNvPicPr>
            <a:picLocks noChangeAspect="1"/>
          </p:cNvPicPr>
          <p:nvPr/>
        </p:nvPicPr>
        <p:blipFill rotWithShape="1">
          <a:blip r:embed="rId4" cstate="print"/>
          <a:srcRect r="38307"/>
          <a:stretch>
            <a:fillRect/>
          </a:stretch>
        </p:blipFill>
        <p:spPr>
          <a:xfrm>
            <a:off x="125694" y="2594282"/>
            <a:ext cx="629882" cy="1237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86" y="-243408"/>
            <a:ext cx="9126826" cy="1263674"/>
          </a:xfrm>
        </p:spPr>
        <p:txBody>
          <a:bodyPr>
            <a:normAutofit/>
          </a:bodyPr>
          <a:lstStyle/>
          <a:p>
            <a:r>
              <a:rPr lang="uk-UA" cap="small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+mn-ea"/>
              </a:rPr>
              <a:t>Вироблення політик за участю фахівців управління</a:t>
            </a:r>
            <a:endParaRPr lang="ru-RU" altLang="en-US" cap="small" dirty="0" err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sym typeface="+mn-ea"/>
            </a:endParaRPr>
          </a:p>
        </p:txBody>
      </p:sp>
      <p:pic>
        <p:nvPicPr>
          <p:cNvPr id="8" name="Рисунок 7" hidden="1"/>
          <p:cNvPicPr>
            <a:picLocks noChangeAspect="1"/>
          </p:cNvPicPr>
          <p:nvPr/>
        </p:nvPicPr>
        <p:blipFill rotWithShape="1">
          <a:blip r:embed="rId5" cstate="print"/>
          <a:srcRect r="42032"/>
          <a:stretch>
            <a:fillRect/>
          </a:stretch>
        </p:blipFill>
        <p:spPr>
          <a:xfrm>
            <a:off x="7524328" y="3429000"/>
            <a:ext cx="1584177" cy="3371859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0174" y="3573016"/>
            <a:ext cx="1581666" cy="2238194"/>
          </a:xfrm>
          <a:prstGeom prst="rect">
            <a:avLst/>
          </a:prstGeom>
        </p:spPr>
      </p:pic>
      <p:pic>
        <p:nvPicPr>
          <p:cNvPr id="11" name="Рисунок 10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8455" y="4077072"/>
            <a:ext cx="1814409" cy="2558578"/>
          </a:xfrm>
          <a:prstGeom prst="rect">
            <a:avLst/>
          </a:prstGeom>
        </p:spPr>
      </p:pic>
      <p:pic>
        <p:nvPicPr>
          <p:cNvPr id="13" name="Рисунок 12" hidden="1"/>
          <p:cNvPicPr>
            <a:picLocks noChangeAspect="1"/>
          </p:cNvPicPr>
          <p:nvPr/>
        </p:nvPicPr>
        <p:blipFill rotWithShape="1">
          <a:blip r:embed="rId8" cstate="print"/>
          <a:srcRect r="35255"/>
          <a:stretch>
            <a:fillRect/>
          </a:stretch>
        </p:blipFill>
        <p:spPr>
          <a:xfrm>
            <a:off x="4231856" y="3385204"/>
            <a:ext cx="700184" cy="1555964"/>
          </a:xfrm>
          <a:prstGeom prst="rect">
            <a:avLst/>
          </a:prstGeom>
        </p:spPr>
      </p:pic>
      <p:pic>
        <p:nvPicPr>
          <p:cNvPr id="10" name="Рисунок 9" hidden="1"/>
          <p:cNvPicPr>
            <a:picLocks noChangeAspect="1"/>
          </p:cNvPicPr>
          <p:nvPr/>
        </p:nvPicPr>
        <p:blipFill rotWithShape="1">
          <a:blip r:embed="rId9" cstate="print"/>
          <a:srcRect l="-11750" t="-2042" r="49773" b="2042"/>
          <a:stretch>
            <a:fillRect/>
          </a:stretch>
        </p:blipFill>
        <p:spPr>
          <a:xfrm>
            <a:off x="827584" y="3429000"/>
            <a:ext cx="576064" cy="1264708"/>
          </a:xfrm>
          <a:prstGeom prst="rect">
            <a:avLst/>
          </a:prstGeom>
        </p:spPr>
      </p:pic>
      <p:pic>
        <p:nvPicPr>
          <p:cNvPr id="15" name="Рисунок 14" hidden="1"/>
          <p:cNvPicPr>
            <a:picLocks noChangeAspect="1"/>
          </p:cNvPicPr>
          <p:nvPr/>
        </p:nvPicPr>
        <p:blipFill rotWithShape="1">
          <a:blip r:embed="rId10" cstate="print"/>
          <a:srcRect r="48678"/>
          <a:stretch>
            <a:fillRect/>
          </a:stretch>
        </p:blipFill>
        <p:spPr>
          <a:xfrm>
            <a:off x="3131840" y="3464926"/>
            <a:ext cx="930324" cy="2556362"/>
          </a:xfrm>
          <a:prstGeom prst="rect">
            <a:avLst/>
          </a:prstGeom>
        </p:spPr>
      </p:pic>
      <p:pic>
        <p:nvPicPr>
          <p:cNvPr id="17" name="Рисунок 16" hidden="1"/>
          <p:cNvPicPr>
            <a:picLocks noChangeAspect="1"/>
          </p:cNvPicPr>
          <p:nvPr/>
        </p:nvPicPr>
        <p:blipFill rotWithShape="1">
          <a:blip r:embed="rId11" cstate="print"/>
          <a:srcRect r="42518"/>
          <a:stretch>
            <a:fillRect/>
          </a:stretch>
        </p:blipFill>
        <p:spPr>
          <a:xfrm>
            <a:off x="5145570" y="3620550"/>
            <a:ext cx="722574" cy="1752666"/>
          </a:xfrm>
          <a:prstGeom prst="rect">
            <a:avLst/>
          </a:prstGeom>
        </p:spPr>
      </p:pic>
      <p:pic>
        <p:nvPicPr>
          <p:cNvPr id="14" name="Рисунок 13" hidden="1"/>
          <p:cNvPicPr>
            <a:picLocks noChangeAspect="1"/>
          </p:cNvPicPr>
          <p:nvPr/>
        </p:nvPicPr>
        <p:blipFill rotWithShape="1">
          <a:blip r:embed="rId12" cstate="print"/>
          <a:srcRect l="1" r="45051"/>
          <a:stretch>
            <a:fillRect/>
          </a:stretch>
        </p:blipFill>
        <p:spPr>
          <a:xfrm>
            <a:off x="5813645" y="4264400"/>
            <a:ext cx="990604" cy="2497035"/>
          </a:xfrm>
          <a:prstGeom prst="rect">
            <a:avLst/>
          </a:prstGeom>
        </p:spPr>
      </p:pic>
      <p:pic>
        <p:nvPicPr>
          <p:cNvPr id="18" name="Рисунок 17" hidden="1"/>
          <p:cNvPicPr>
            <a:picLocks noChangeAspect="1"/>
          </p:cNvPicPr>
          <p:nvPr/>
        </p:nvPicPr>
        <p:blipFill rotWithShape="1">
          <a:blip r:embed="rId13" cstate="print"/>
          <a:srcRect r="30530"/>
          <a:stretch>
            <a:fillRect/>
          </a:stretch>
        </p:blipFill>
        <p:spPr>
          <a:xfrm>
            <a:off x="6710360" y="3238377"/>
            <a:ext cx="978568" cy="1938799"/>
          </a:xfrm>
          <a:prstGeom prst="rect">
            <a:avLst/>
          </a:prstGeom>
        </p:spPr>
      </p:pic>
      <p:pic>
        <p:nvPicPr>
          <p:cNvPr id="19" name="Рисунок 18" hidden="1"/>
          <p:cNvPicPr>
            <a:picLocks noChangeAspect="1"/>
          </p:cNvPicPr>
          <p:nvPr/>
        </p:nvPicPr>
        <p:blipFill rotWithShape="1">
          <a:blip r:embed="rId14" cstate="print"/>
          <a:srcRect r="54123"/>
          <a:stretch>
            <a:fillRect/>
          </a:stretch>
        </p:blipFill>
        <p:spPr>
          <a:xfrm>
            <a:off x="3779912" y="3118424"/>
            <a:ext cx="432048" cy="1316516"/>
          </a:xfrm>
          <a:prstGeom prst="rect">
            <a:avLst/>
          </a:prstGeom>
        </p:spPr>
      </p:pic>
      <p:sp>
        <p:nvSpPr>
          <p:cNvPr id="3" name="Содержимое 5"/>
          <p:cNvSpPr>
            <a:spLocks noGrp="1"/>
          </p:cNvSpPr>
          <p:nvPr>
            <p:ph sz="quarter" idx="1"/>
          </p:nvPr>
        </p:nvSpPr>
        <p:spPr>
          <a:xfrm>
            <a:off x="418465" y="908720"/>
            <a:ext cx="8075240" cy="559211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sz="1600" b="1" dirty="0" smtClean="0"/>
              <a:t>   </a:t>
            </a:r>
            <a:endParaRPr lang="uk-UA" sz="2200" dirty="0" smtClean="0"/>
          </a:p>
          <a:p>
            <a:pPr marL="27432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200" dirty="0" smtClean="0"/>
              <a:t>Міська робоча група з питань громадського бюджету</a:t>
            </a:r>
          </a:p>
          <a:p>
            <a:pPr marL="27432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200" dirty="0" smtClean="0"/>
              <a:t>Київська міська міжвідомча координаційно-методична рада з правової освіти населення</a:t>
            </a:r>
            <a:endParaRPr lang="ru-RU" sz="2200" dirty="0" smtClean="0"/>
          </a:p>
          <a:p>
            <a:pPr marL="27432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200" dirty="0" smtClean="0"/>
              <a:t>Міжвідомча робоча група з питань реалізації Концепції розвитку української мови, культури та виховання історичної пам’яті у жителів міста Києва на 2015-2020 роки</a:t>
            </a:r>
            <a:endParaRPr lang="ru-RU" sz="2200" dirty="0" smtClean="0"/>
          </a:p>
          <a:p>
            <a:pPr marL="27432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200" dirty="0" smtClean="0"/>
              <a:t>Київська міська науково-редакційна група для підготовки матеріалів до проекту «Місця пам’яті Української революції 1917-1921 років»</a:t>
            </a:r>
            <a:endParaRPr lang="ru-RU" sz="2200" dirty="0" smtClean="0"/>
          </a:p>
          <a:p>
            <a:pPr marL="27432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200" dirty="0" smtClean="0"/>
              <a:t>Комісія по призначенню щорічних міських стипендій видатним діячам культури і мистецтв та складу комісії по призначенню довічних міських стипендій видатним діячам культури та мистецтв</a:t>
            </a:r>
          </a:p>
          <a:p>
            <a:pPr marL="27432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200" dirty="0" smtClean="0"/>
              <a:t>Експертна робоча група з питань, пов’язаних з реалізацією Стратегії комунікацій у сфері європейської інтеграції</a:t>
            </a:r>
          </a:p>
          <a:p>
            <a:pPr marL="27432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uk-UA" sz="2200" dirty="0" smtClean="0"/>
              <a:t>Міжвідомча робоча група з питань виконання плану заходів щодо реалізації Концепції вдосконалення інформування громадськості з питань євроатлантичної інтеграції України</a:t>
            </a:r>
          </a:p>
          <a:p>
            <a:pPr marL="274320" indent="-274320" defTabSz="9144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/>
              <a:buChar char=""/>
            </a:pPr>
            <a:r>
              <a:rPr lang="ru-RU" sz="2000" dirty="0" err="1" smtClean="0"/>
              <a:t>Організаційний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комітет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проведення</a:t>
            </a:r>
            <a:r>
              <a:rPr lang="ru-RU" sz="2000" dirty="0" smtClean="0"/>
              <a:t> II туру </a:t>
            </a:r>
            <a:r>
              <a:rPr lang="ru-RU" sz="2000" dirty="0" err="1" smtClean="0"/>
              <a:t>щорічного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всеукраїнського</a:t>
            </a:r>
            <a:r>
              <a:rPr lang="ru-RU" sz="2000" dirty="0" smtClean="0"/>
              <a:t> конкурсу «</a:t>
            </a:r>
            <a:r>
              <a:rPr lang="ru-RU" sz="2000" dirty="0" err="1" smtClean="0"/>
              <a:t>Кращий</a:t>
            </a:r>
            <a:r>
              <a:rPr lang="ru-RU" sz="2000" dirty="0" smtClean="0"/>
              <a:t> </a:t>
            </a:r>
            <a:r>
              <a:rPr lang="ru-RU" sz="2000" dirty="0" err="1" smtClean="0"/>
              <a:t>державний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службовець</a:t>
            </a:r>
            <a:r>
              <a:rPr lang="ru-RU" sz="2000" dirty="0" smtClean="0"/>
              <a:t>»</a:t>
            </a:r>
            <a:endParaRPr lang="ru-RU" sz="2200" dirty="0" smtClean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754F-0924-4F03-A679-2A97759875DB}" type="slidenum">
              <a:rPr lang="ru-RU" sz="1400" smtClean="0"/>
              <a:pPr/>
              <a:t>9</a:t>
            </a:fld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OUTPUT_FILE_NAME" val="KyivInfo2016-2018"/>
  <p:tag name="ISPRING_RESOURCE_PATHS_HASH_PRESENTER" val="a27ab0df78d0e9803159cc9d23b9d38713a8334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4031</TotalTime>
  <Words>3552</Words>
  <Application>Microsoft Office PowerPoint</Application>
  <PresentationFormat>Экран (4:3)</PresentationFormat>
  <Paragraphs>644</Paragraphs>
  <Slides>54</Slides>
  <Notes>54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      МЦП «Київ  інформаційний»  2016-2018 творчий звіт</vt:lpstr>
      <vt:lpstr>Слайд 2</vt:lpstr>
      <vt:lpstr>Інформаційно-комунікативна діяльність</vt:lpstr>
      <vt:lpstr>Виконання рішень Київської міської ради</vt:lpstr>
      <vt:lpstr>Креативна команда</vt:lpstr>
      <vt:lpstr>Наші  парнери і  експерти</vt:lpstr>
      <vt:lpstr>Слайд 7</vt:lpstr>
      <vt:lpstr>Слайд 8</vt:lpstr>
      <vt:lpstr>Вироблення політик за участю фахівців управління</vt:lpstr>
      <vt:lpstr> PROZORRO-2016</vt:lpstr>
      <vt:lpstr> PROZORRO-2017 </vt:lpstr>
      <vt:lpstr> PROZORRO-2018 </vt:lpstr>
      <vt:lpstr>Слайд 13</vt:lpstr>
      <vt:lpstr>Медіакомунікації, 2016-2018</vt:lpstr>
      <vt:lpstr>Брифінги, прес-конференції</vt:lpstr>
      <vt:lpstr>Круглі столи</vt:lpstr>
      <vt:lpstr>Публічні звіти і презентації </vt:lpstr>
      <vt:lpstr>Публічні звіти і презентації   </vt:lpstr>
      <vt:lpstr>Підвищення комунікаційних компетенцій: треніги, майстер-класи, семінари</vt:lpstr>
      <vt:lpstr>Слайд 20</vt:lpstr>
      <vt:lpstr>Слайд 21</vt:lpstr>
      <vt:lpstr>Інтегровані комунікації </vt:lpstr>
      <vt:lpstr>«Київ україномовний-2020»  (кампанія  розроблена за участю експертів і ГО)  </vt:lpstr>
      <vt:lpstr>«Київ україномовний-2020»</vt:lpstr>
      <vt:lpstr>Слайд 25</vt:lpstr>
      <vt:lpstr>«Київ читає»</vt:lpstr>
      <vt:lpstr>Нові імена на вулицях Києва</vt:lpstr>
      <vt:lpstr>Слайд 28</vt:lpstr>
      <vt:lpstr>Слайд 29</vt:lpstr>
      <vt:lpstr>Київ комфортний</vt:lpstr>
      <vt:lpstr>Підтримка національних  інфокампаній </vt:lpstr>
      <vt:lpstr>Україна – Безвіз</vt:lpstr>
      <vt:lpstr>Україна – ЄС</vt:lpstr>
      <vt:lpstr>Україна – ЄС</vt:lpstr>
      <vt:lpstr>Україна – НАТО</vt:lpstr>
      <vt:lpstr>Україна – НАТО</vt:lpstr>
      <vt:lpstr>обери лікаря</vt:lpstr>
      <vt:lpstr>Слайд 38</vt:lpstr>
      <vt:lpstr>Книговидання-2016</vt:lpstr>
      <vt:lpstr>Книговидання-2017</vt:lpstr>
      <vt:lpstr>Книговидання-2018</vt:lpstr>
      <vt:lpstr>Видавнича рада</vt:lpstr>
      <vt:lpstr>Публічна звітність</vt:lpstr>
      <vt:lpstr>Слайд 44</vt:lpstr>
      <vt:lpstr>  «Київ інформаційний» 2016 - 2018</vt:lpstr>
      <vt:lpstr>Direct mail</vt:lpstr>
      <vt:lpstr>Інфографіки</vt:lpstr>
      <vt:lpstr>  «Київ інформаційний» 2016 - 2018</vt:lpstr>
      <vt:lpstr>Органайзер для ЗМІ</vt:lpstr>
      <vt:lpstr>Слайд 50</vt:lpstr>
      <vt:lpstr>Вперше!</vt:lpstr>
      <vt:lpstr>Наші партнери</vt:lpstr>
      <vt:lpstr>Наші плани</vt:lpstr>
      <vt:lpstr>  «Київ інформаційний» 2016 – 2018</vt:lpstr>
    </vt:vector>
  </TitlesOfParts>
  <Company>KMDA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МЦП «Київ  інформаційний» 2016-2018 (творчий звіт)</dc:title>
  <dc:creator>user</dc:creator>
  <cp:lastModifiedBy>user</cp:lastModifiedBy>
  <cp:revision>738</cp:revision>
  <dcterms:created xsi:type="dcterms:W3CDTF">2018-01-31T13:32:00Z</dcterms:created>
  <dcterms:modified xsi:type="dcterms:W3CDTF">2019-07-08T07:18:37Z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1049-10.2.0.5965</vt:lpwstr>
  </property>
</Properties>
</file>