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325" r:id="rId2"/>
    <p:sldId id="353" r:id="rId3"/>
    <p:sldId id="366" r:id="rId4"/>
    <p:sldId id="367" r:id="rId5"/>
    <p:sldId id="383" r:id="rId6"/>
    <p:sldId id="384" r:id="rId7"/>
    <p:sldId id="385" r:id="rId8"/>
    <p:sldId id="386" r:id="rId9"/>
    <p:sldId id="387" r:id="rId10"/>
    <p:sldId id="388" r:id="rId11"/>
    <p:sldId id="389" r:id="rId12"/>
    <p:sldId id="352" r:id="rId13"/>
    <p:sldId id="329" r:id="rId14"/>
    <p:sldId id="369" r:id="rId15"/>
    <p:sldId id="370" r:id="rId16"/>
    <p:sldId id="371" r:id="rId17"/>
    <p:sldId id="372" r:id="rId18"/>
    <p:sldId id="390" r:id="rId19"/>
    <p:sldId id="373" r:id="rId20"/>
    <p:sldId id="374" r:id="rId21"/>
    <p:sldId id="375" r:id="rId22"/>
    <p:sldId id="377" r:id="rId23"/>
    <p:sldId id="382" r:id="rId24"/>
    <p:sldId id="380" r:id="rId25"/>
    <p:sldId id="381" r:id="rId26"/>
  </p:sldIdLst>
  <p:sldSz cx="12192000" cy="6858000"/>
  <p:notesSz cx="9144000" cy="6858000"/>
  <p:embeddedFontLst>
    <p:embeddedFont>
      <p:font typeface="Century Gothic" pitchFamily="34" charset="0"/>
      <p:regular r:id="rId28"/>
      <p:bold r:id="rId29"/>
      <p:italic r:id="rId30"/>
      <p:boldItalic r:id="rId31"/>
    </p:embeddedFont>
    <p:embeddedFont>
      <p:font typeface="Wingdings 3" pitchFamily="18" charset="2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Verdana" pitchFamily="34" charset="0"/>
      <p:regular r:id="rId37"/>
      <p:bold r:id="rId38"/>
      <p:italic r:id="rId39"/>
      <p:boldItalic r:id="rId40"/>
    </p:embeddedFont>
    <p:embeddedFont>
      <p:font typeface="Impact" pitchFamily="34" charset="0"/>
      <p:regular r:id="rId41"/>
    </p:embeddedFont>
  </p:embeddedFontLst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7877C"/>
    <a:srgbClr val="262626"/>
    <a:srgbClr val="595959"/>
    <a:srgbClr val="A6A6A6"/>
    <a:srgbClr val="7A7A7A"/>
    <a:srgbClr val="B1B1B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14" autoAdjust="0"/>
  </p:normalViewPr>
  <p:slideViewPr>
    <p:cSldViewPr snapToGrid="0">
      <p:cViewPr varScale="1">
        <p:scale>
          <a:sx n="80" d="100"/>
          <a:sy n="80" d="100"/>
        </p:scale>
        <p:origin x="-102" y="-5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2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2A956-E0F6-4A29-9F3C-2ACA84700BC6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70E20-1259-415A-B21A-D2A1655ADE9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93079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70E20-1259-415A-B21A-D2A1655ADE9D}" type="slidenum">
              <a:rPr lang="uk-UA" smtClean="0"/>
              <a:pPr/>
              <a:t>1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623151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70E20-1259-415A-B21A-D2A1655ADE9D}" type="slidenum">
              <a:rPr lang="uk-UA" smtClean="0"/>
              <a:pPr/>
              <a:t>3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165686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70E20-1259-415A-B21A-D2A1655ADE9D}" type="slidenum">
              <a:rPr lang="uk-UA" smtClean="0"/>
              <a:pPr/>
              <a:t>12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661346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70E20-1259-415A-B21A-D2A1655ADE9D}" type="slidenum">
              <a:rPr lang="uk-UA" smtClean="0"/>
              <a:pPr/>
              <a:t>13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092469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70E20-1259-415A-B21A-D2A1655ADE9D}" type="slidenum">
              <a:rPr lang="uk-UA" smtClean="0"/>
              <a:pPr/>
              <a:t>14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266696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70E20-1259-415A-B21A-D2A1655ADE9D}" type="slidenum">
              <a:rPr lang="uk-UA" smtClean="0"/>
              <a:pPr/>
              <a:t>15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859444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4019F38-3E9B-4222-8736-802E51AF8F10}" type="datetimeFigureOut">
              <a:rPr lang="uk-UA" smtClean="0"/>
              <a:pPr/>
              <a:t>23.11.2018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96092-4CC4-45B5-AB2B-1BB819123C0A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71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internews.in.ua/wp-content/uploads/2018/09/2018-MCS_FULL_UKR.pdf" TargetMode="Externa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echirniykiev.com.ua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vechirniy_kyiv/" TargetMode="External"/><Relationship Id="rId13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hyperlink" Target="https://vechirniykiev.com.u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legram.me/vichirniykyiv" TargetMode="External"/><Relationship Id="rId11" Type="http://schemas.openxmlformats.org/officeDocument/2006/relationships/hyperlink" Target="https://www.youtube.com/channel/UCH1khRA7cFVKUNYdgwQJ5BQ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hyperlink" Target="https://www.facebook.com/vechirkanova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C2L9ATjdd8" TargetMode="External"/><Relationship Id="rId13" Type="http://schemas.openxmlformats.org/officeDocument/2006/relationships/hyperlink" Target="https://www.youtube.com/watch?v=-kKFMvfwKIk&amp;list=UUH1khRA7cFVKUNYdgwQJ5BQ&amp;t=7s&amp;index=286" TargetMode="External"/><Relationship Id="rId3" Type="http://schemas.openxmlformats.org/officeDocument/2006/relationships/image" Target="../media/image32.jpeg"/><Relationship Id="rId7" Type="http://schemas.openxmlformats.org/officeDocument/2006/relationships/hyperlink" Target="https://www.youtube.com/watch?v=n3gk3G5qnHg" TargetMode="External"/><Relationship Id="rId12" Type="http://schemas.openxmlformats.org/officeDocument/2006/relationships/image" Target="../media/image38.png"/><Relationship Id="rId2" Type="http://schemas.openxmlformats.org/officeDocument/2006/relationships/hyperlink" Target="https://www.youtube.com/watch?v=3UskVL0WoC4&amp;list=UUH1khRA7cFVKUNYdgwQJ5BQ&amp;t=0s&amp;index=269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34.jpeg"/><Relationship Id="rId15" Type="http://schemas.openxmlformats.org/officeDocument/2006/relationships/image" Target="../media/image39.png"/><Relationship Id="rId10" Type="http://schemas.openxmlformats.org/officeDocument/2006/relationships/hyperlink" Target="https://www.youtube.com/watch?v=i879nH7hwGQ&amp;list=UUH1khRA7cFVKUNYdgwQJ5BQ&amp;t=0s&amp;index=300" TargetMode="External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openxmlformats.org/officeDocument/2006/relationships/hyperlink" Target="https://www.youtube.com/watch?v=6Sc-o_w7_C4&amp;t=0s&amp;list=UUH1khRA7cFVKUNYdgwQJ5BQ&amp;index=12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hyperlink" Target="https://vechirniykiev.com.ua/" TargetMode="External"/><Relationship Id="rId3" Type="http://schemas.openxmlformats.org/officeDocument/2006/relationships/hyperlink" Target="https://vechirniykiev.com.ua/news/na-podil-s-komu-mostu-u-kyyevi-hotuyut-sya-do-nayholovnishoi-v-istorii-budivnytstva-operatsii-na-20-chervnya" TargetMode="External"/><Relationship Id="rId7" Type="http://schemas.openxmlformats.org/officeDocument/2006/relationships/hyperlink" Target="https://vechirniykiev.com.ua/news/shvydka-dopomoha-bil-she-ne-bezkoshtovne-taksi-zminy-v-roboti-paramedykiv-kyyeva" TargetMode="External"/><Relationship Id="rId12" Type="http://schemas.openxmlformats.org/officeDocument/2006/relationships/image" Target="../media/image44.png"/><Relationship Id="rId2" Type="http://schemas.openxmlformats.org/officeDocument/2006/relationships/hyperlink" Target="https://vechirniykiev.com.ua/news/derzhava-ne-zmozhe-bil-she-narakhovuvaty-subsydiy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echirniykiev.com.ua/news/novi-pravyla-yak-parkuvatysya-vzhe-zavtra-na-vulytsyakh-kyyeva" TargetMode="External"/><Relationship Id="rId11" Type="http://schemas.openxmlformats.org/officeDocument/2006/relationships/image" Target="../media/image43.png"/><Relationship Id="rId5" Type="http://schemas.openxmlformats.org/officeDocument/2006/relationships/hyperlink" Target="https://vechirniykiev.com.ua/news/zamist-kyivenerho-yak-shchomisyachno-peredavaty-pokaznyky-lichyl-nykiv-do-novoho-pidpryyemstva" TargetMode="External"/><Relationship Id="rId10" Type="http://schemas.openxmlformats.org/officeDocument/2006/relationships/image" Target="../media/image42.png"/><Relationship Id="rId4" Type="http://schemas.openxmlformats.org/officeDocument/2006/relationships/hyperlink" Target="https://vechirniykiev.com.ua/news/5-prychyn-pidvyshchennya-vartosti-proizdu-u-kyyevi" TargetMode="External"/><Relationship Id="rId9" Type="http://schemas.openxmlformats.org/officeDocument/2006/relationships/image" Target="../media/image41.png"/><Relationship Id="rId1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vechirniykiev.com.ua/news/na-andriivs-komu-uzvozi-budut-bollardy-z-rozpiznavannyam-nomeriv-avto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47.jpeg"/><Relationship Id="rId7" Type="http://schemas.openxmlformats.org/officeDocument/2006/relationships/hyperlink" Target="https://vechirniykiev.com.ua/news/viktoriya-mukha-pokazala-yakymy-sportyvnymy-staly-novobilychi" TargetMode="External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vechirniykiev.com.ua/news/kostyantyn-yalovyy-nazvav-adresy-budynkiv-na-nyvkakh-de-zaminyat-vikna" TargetMode="External"/><Relationship Id="rId11" Type="http://schemas.openxmlformats.org/officeDocument/2006/relationships/hyperlink" Target="https://vechirniykiev.com.ua/news/u-kyyevi-znosyat-velycheznyy-maf-z-narkotykamy" TargetMode="External"/><Relationship Id="rId5" Type="http://schemas.openxmlformats.org/officeDocument/2006/relationships/oleObject" Target="../embeddings/oleObject1.bin"/><Relationship Id="rId10" Type="http://schemas.openxmlformats.org/officeDocument/2006/relationships/hyperlink" Target="https://vechirniykiev.com.ua/news/oles-malyarevych-pro-te-shcho-robyla-rusanivka-unochi-u-pizhamakh-na-vulytsyakh-bilya-mahazyniv" TargetMode="External"/><Relationship Id="rId4" Type="http://schemas.openxmlformats.org/officeDocument/2006/relationships/image" Target="../media/image48.jpeg"/><Relationship Id="rId9" Type="http://schemas.openxmlformats.org/officeDocument/2006/relationships/hyperlink" Target="https://vechirniykiev.com.ua/news/vladyslav-mykhaylenko-pro-zaboronu-nichnoho-prodazhu-alkoholyu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echirniykiev.com.ua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4069" y="1524001"/>
            <a:ext cx="8825658" cy="2104728"/>
          </a:xfrm>
        </p:spPr>
        <p:txBody>
          <a:bodyPr/>
          <a:lstStyle/>
          <a:p>
            <a:pPr algn="ctr"/>
            <a:r>
              <a:rPr lang="uk-UA" sz="4400" b="1" dirty="0" err="1" smtClean="0">
                <a:solidFill>
                  <a:schemeClr val="bg1"/>
                </a:solidFill>
              </a:rPr>
              <a:t>КП</a:t>
            </a:r>
            <a:r>
              <a:rPr lang="uk-UA" sz="4400" b="1" dirty="0" smtClean="0">
                <a:solidFill>
                  <a:schemeClr val="bg1"/>
                </a:solidFill>
              </a:rPr>
              <a:t> </a:t>
            </a:r>
            <a:r>
              <a:rPr lang="uk-UA" sz="4400" b="1" dirty="0" err="1" smtClean="0">
                <a:solidFill>
                  <a:schemeClr val="bg1"/>
                </a:solidFill>
              </a:rPr>
              <a:t>“Центр</a:t>
            </a:r>
            <a:r>
              <a:rPr lang="uk-UA" sz="4400" b="1" dirty="0" smtClean="0">
                <a:solidFill>
                  <a:schemeClr val="bg1"/>
                </a:solidFill>
              </a:rPr>
              <a:t> публічної комунікації та </a:t>
            </a:r>
            <a:r>
              <a:rPr lang="uk-UA" sz="4400" b="1" dirty="0" err="1" smtClean="0">
                <a:solidFill>
                  <a:schemeClr val="bg1"/>
                </a:solidFill>
              </a:rPr>
              <a:t>інформації</a:t>
            </a:r>
            <a:r>
              <a:rPr lang="uk-UA" sz="6000" b="1" dirty="0" err="1" smtClean="0">
                <a:solidFill>
                  <a:schemeClr val="bg1"/>
                </a:solidFill>
              </a:rPr>
              <a:t>”</a:t>
            </a:r>
            <a:r>
              <a:rPr lang="uk-UA" sz="6000" b="1" dirty="0" smtClean="0">
                <a:solidFill>
                  <a:schemeClr val="bg1"/>
                </a:solidFill>
              </a:rPr>
              <a:t/>
            </a:r>
            <a:br>
              <a:rPr lang="uk-UA" sz="6000" b="1" dirty="0" smtClean="0">
                <a:solidFill>
                  <a:schemeClr val="bg1"/>
                </a:solidFill>
              </a:rPr>
            </a:b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4955" y="3316077"/>
            <a:ext cx="8825658" cy="2322723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rgbClr val="00B0F0"/>
                </a:solidFill>
              </a:rPr>
              <a:t>Київ</a:t>
            </a:r>
            <a:r>
              <a:rPr lang="en-US" sz="4000" dirty="0" smtClean="0">
                <a:solidFill>
                  <a:srgbClr val="00B0F0"/>
                </a:solidFill>
              </a:rPr>
              <a:t>-2018</a:t>
            </a:r>
            <a:r>
              <a:rPr lang="uk-UA" sz="4000" dirty="0" smtClean="0">
                <a:solidFill>
                  <a:srgbClr val="00B0F0"/>
                </a:solidFill>
              </a:rPr>
              <a:t> </a:t>
            </a:r>
            <a:endParaRPr lang="en-US" sz="4000" dirty="0" smtClean="0">
              <a:solidFill>
                <a:srgbClr val="00B0F0"/>
              </a:solidFill>
            </a:endParaRPr>
          </a:p>
          <a:p>
            <a:pPr algn="ctr"/>
            <a:r>
              <a:rPr lang="ru-RU" sz="1600" dirty="0" err="1" smtClean="0">
                <a:solidFill>
                  <a:srgbClr val="FF0000"/>
                </a:solidFill>
              </a:rPr>
              <a:t>Натисн</a:t>
            </a:r>
            <a:r>
              <a:rPr lang="uk-UA" sz="1600" dirty="0" err="1" smtClean="0">
                <a:solidFill>
                  <a:srgbClr val="FF0000"/>
                </a:solidFill>
              </a:rPr>
              <a:t>іть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uk-UA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f5</a:t>
            </a:r>
            <a:endParaRPr lang="uk-UA" sz="16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41616294_2000574326647530_959332794406797312_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87038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62425"/>
          </a:xfrm>
        </p:spPr>
        <p:txBody>
          <a:bodyPr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Мешканці</a:t>
            </a:r>
            <a:r>
              <a:rPr lang="ru-RU" sz="2000" b="1" dirty="0" smtClean="0">
                <a:solidFill>
                  <a:schemeClr val="bg1"/>
                </a:solidFill>
              </a:rPr>
              <a:t>  </a:t>
            </a:r>
            <a:r>
              <a:rPr lang="ru-RU" sz="2000" b="1" dirty="0" err="1" smtClean="0">
                <a:solidFill>
                  <a:schemeClr val="bg1"/>
                </a:solidFill>
              </a:rPr>
              <a:t>надають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пропозиції</a:t>
            </a:r>
            <a:r>
              <a:rPr lang="ru-RU" sz="2000" b="1" dirty="0" smtClean="0">
                <a:solidFill>
                  <a:schemeClr val="bg1"/>
                </a:solidFill>
              </a:rPr>
              <a:t>  до макету благоустрою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uk-UA" sz="2000" b="1" dirty="0" smtClean="0">
                <a:solidFill>
                  <a:schemeClr val="bg1"/>
                </a:solidFill>
              </a:rPr>
              <a:t>Координатори збирають і  передають виконавцям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03312" y="1487278"/>
            <a:ext cx="5484775" cy="47611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dirty="0" err="1" smtClean="0">
                <a:solidFill>
                  <a:srgbClr val="FF0000"/>
                </a:solidFill>
              </a:rPr>
              <a:t>Запишіть</a:t>
            </a:r>
            <a:r>
              <a:rPr lang="ru-RU" sz="22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ru-RU" sz="2200" dirty="0" err="1">
                <a:solidFill>
                  <a:schemeClr val="bg1"/>
                </a:solidFill>
              </a:rPr>
              <a:t>д</a:t>
            </a:r>
            <a:r>
              <a:rPr lang="ru-RU" sz="2200" dirty="0" err="1" smtClean="0">
                <a:solidFill>
                  <a:schemeClr val="bg1"/>
                </a:solidFill>
              </a:rPr>
              <a:t>одаткове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освітлення</a:t>
            </a:r>
            <a:endParaRPr lang="ru-RU" sz="2200" dirty="0" smtClean="0">
              <a:solidFill>
                <a:schemeClr val="bg1"/>
              </a:solidFill>
            </a:endParaRPr>
          </a:p>
          <a:p>
            <a:r>
              <a:rPr lang="ru-RU" sz="2200" dirty="0" err="1">
                <a:solidFill>
                  <a:schemeClr val="bg1"/>
                </a:solidFill>
              </a:rPr>
              <a:t>з</a:t>
            </a:r>
            <a:r>
              <a:rPr lang="ru-RU" sz="2200" dirty="0" err="1" smtClean="0">
                <a:solidFill>
                  <a:schemeClr val="bg1"/>
                </a:solidFill>
              </a:rPr>
              <a:t>більшення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кількості</a:t>
            </a:r>
            <a:r>
              <a:rPr lang="ru-RU" sz="2200" dirty="0" smtClean="0">
                <a:solidFill>
                  <a:schemeClr val="bg1"/>
                </a:solidFill>
              </a:rPr>
              <a:t> лавок</a:t>
            </a: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ru-RU" sz="2200" dirty="0" err="1">
                <a:solidFill>
                  <a:schemeClr val="bg1"/>
                </a:solidFill>
              </a:rPr>
              <a:t>з</a:t>
            </a:r>
            <a:r>
              <a:rPr lang="ru-RU" sz="2200" dirty="0" err="1" smtClean="0">
                <a:solidFill>
                  <a:schemeClr val="bg1"/>
                </a:solidFill>
              </a:rPr>
              <a:t>міна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ігрових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майданчиків</a:t>
            </a:r>
            <a:r>
              <a:rPr lang="ru-RU" sz="2200" dirty="0" smtClean="0">
                <a:solidFill>
                  <a:schemeClr val="bg1"/>
                </a:solidFill>
              </a:rPr>
              <a:t> (</a:t>
            </a:r>
            <a:r>
              <a:rPr lang="ru-RU" sz="2200" dirty="0" err="1" smtClean="0">
                <a:solidFill>
                  <a:schemeClr val="bg1"/>
                </a:solidFill>
              </a:rPr>
              <a:t>наприклад</a:t>
            </a:r>
            <a:r>
              <a:rPr lang="ru-RU" sz="2200" dirty="0" smtClean="0">
                <a:solidFill>
                  <a:schemeClr val="bg1"/>
                </a:solidFill>
              </a:rPr>
              <a:t>, </a:t>
            </a:r>
            <a:r>
              <a:rPr lang="ru-RU" sz="2200" dirty="0" err="1" smtClean="0">
                <a:solidFill>
                  <a:schemeClr val="bg1"/>
                </a:solidFill>
              </a:rPr>
              <a:t>збільшення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території</a:t>
            </a:r>
            <a:r>
              <a:rPr lang="ru-RU" sz="2200" dirty="0" smtClean="0">
                <a:solidFill>
                  <a:schemeClr val="bg1"/>
                </a:solidFill>
              </a:rPr>
              <a:t> для </a:t>
            </a:r>
            <a:r>
              <a:rPr lang="ru-RU" sz="2200" dirty="0" err="1" smtClean="0">
                <a:solidFill>
                  <a:schemeClr val="bg1"/>
                </a:solidFill>
              </a:rPr>
              <a:t>молоді</a:t>
            </a:r>
            <a:r>
              <a:rPr lang="ru-RU" sz="2200" dirty="0" smtClean="0">
                <a:solidFill>
                  <a:schemeClr val="bg1"/>
                </a:solidFill>
              </a:rPr>
              <a:t> та старших </a:t>
            </a:r>
            <a:r>
              <a:rPr lang="ru-RU" sz="2200" dirty="0" err="1" smtClean="0">
                <a:solidFill>
                  <a:schemeClr val="bg1"/>
                </a:solidFill>
              </a:rPr>
              <a:t>дітей</a:t>
            </a:r>
            <a:r>
              <a:rPr lang="ru-RU" sz="2200" dirty="0" smtClean="0">
                <a:solidFill>
                  <a:schemeClr val="bg1"/>
                </a:solidFill>
              </a:rPr>
              <a:t>)</a:t>
            </a:r>
          </a:p>
          <a:p>
            <a:pPr>
              <a:buNone/>
            </a:pPr>
            <a:r>
              <a:rPr lang="uk-UA" sz="2400" dirty="0" smtClean="0">
                <a:solidFill>
                  <a:srgbClr val="FF0000"/>
                </a:solidFill>
              </a:rPr>
              <a:t>Виконавці беруть пропозиції до уваги</a:t>
            </a:r>
            <a:r>
              <a:rPr lang="uk-UA" sz="2400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 Якщо цього зробити не можна - пояснюють причини.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086" y="1563630"/>
            <a:ext cx="5431316" cy="425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41616294_2000574326647530_959332794406797312_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157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299882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Centrum </a:t>
            </a:r>
            <a:r>
              <a:rPr lang="en-US" sz="2800" b="1" dirty="0" err="1" smtClean="0">
                <a:solidFill>
                  <a:schemeClr val="bg1"/>
                </a:solidFill>
              </a:rPr>
              <a:t>Komunikacji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Społecznej</a:t>
            </a:r>
            <a:r>
              <a:rPr lang="uk-UA" sz="2800" b="1" dirty="0" smtClean="0">
                <a:solidFill>
                  <a:schemeClr val="bg1"/>
                </a:solidFill>
              </a:rPr>
              <a:t/>
            </a:r>
            <a:br>
              <a:rPr lang="uk-UA" sz="2800" b="1" dirty="0" smtClean="0">
                <a:solidFill>
                  <a:schemeClr val="bg1"/>
                </a:solidFill>
              </a:rPr>
            </a:br>
            <a:r>
              <a:rPr lang="uk-UA" sz="2800" b="1" dirty="0" smtClean="0">
                <a:solidFill>
                  <a:schemeClr val="bg1"/>
                </a:solidFill>
              </a:rPr>
              <a:t>Центр суспільних комунікацій м. Варшава</a:t>
            </a:r>
            <a:br>
              <a:rPr lang="uk-UA" sz="2800" b="1" dirty="0" smtClean="0">
                <a:solidFill>
                  <a:schemeClr val="bg1"/>
                </a:solidFill>
              </a:rPr>
            </a:br>
            <a:r>
              <a:rPr lang="uk-UA" sz="2800" b="1" dirty="0" smtClean="0">
                <a:solidFill>
                  <a:schemeClr val="bg1"/>
                </a:solidFill>
              </a:rPr>
              <a:t>стратегічні цілі:</a:t>
            </a:r>
            <a:endParaRPr lang="en-US" sz="28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103312" y="1476260"/>
            <a:ext cx="8946541" cy="4538951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uk-UA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uk-UA" sz="2800" b="1" dirty="0" smtClean="0">
                <a:solidFill>
                  <a:schemeClr val="bg1"/>
                </a:solidFill>
              </a:rPr>
              <a:t>прозорий і зрозумілий спосіб ведення діалогу міської влади з громадянами</a:t>
            </a:r>
          </a:p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chemeClr val="bg1"/>
                </a:solidFill>
              </a:rPr>
              <a:t>п</a:t>
            </a:r>
            <a:r>
              <a:rPr lang="uk-UA" sz="2800" b="1" dirty="0" smtClean="0">
                <a:solidFill>
                  <a:schemeClr val="bg1"/>
                </a:solidFill>
              </a:rPr>
              <a:t>обудова довіри між громадянами та владою</a:t>
            </a:r>
          </a:p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chemeClr val="bg1"/>
                </a:solidFill>
              </a:rPr>
              <a:t>р</a:t>
            </a:r>
            <a:r>
              <a:rPr lang="uk-UA" sz="2800" b="1" dirty="0" smtClean="0">
                <a:solidFill>
                  <a:schemeClr val="bg1"/>
                </a:solidFill>
              </a:rPr>
              <a:t>еальне включення громадян в політику ухвалення рішень</a:t>
            </a:r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41616294_2000574326647530_959332794406797312_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860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253" y="128387"/>
            <a:ext cx="9404723" cy="973311"/>
          </a:xfrm>
        </p:spPr>
        <p:txBody>
          <a:bodyPr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У Києві потужний суспільний запит до влади на:</a:t>
            </a:r>
            <a:br>
              <a:rPr lang="uk-UA" sz="2000" b="1" dirty="0" smtClean="0">
                <a:solidFill>
                  <a:schemeClr val="bg1"/>
                </a:solidFill>
              </a:rPr>
            </a:br>
            <a:r>
              <a:rPr lang="uk-UA" sz="2000" b="1" dirty="0" smtClean="0">
                <a:solidFill>
                  <a:schemeClr val="bg1"/>
                </a:solidFill>
              </a:rPr>
              <a:t> - системний діалог; </a:t>
            </a:r>
            <a:br>
              <a:rPr lang="uk-UA" sz="2000" b="1" dirty="0" smtClean="0">
                <a:solidFill>
                  <a:schemeClr val="bg1"/>
                </a:solidFill>
              </a:rPr>
            </a:br>
            <a:r>
              <a:rPr lang="uk-UA" sz="2000" b="1" dirty="0" smtClean="0">
                <a:solidFill>
                  <a:schemeClr val="bg1"/>
                </a:solidFill>
              </a:rPr>
              <a:t>- включення громадської думки  в політику ухвалення рішень;</a:t>
            </a:r>
            <a:r>
              <a:rPr lang="uk-UA" sz="2800" b="1" dirty="0" smtClean="0">
                <a:solidFill>
                  <a:schemeClr val="bg1"/>
                </a:solidFill>
              </a:rPr>
              <a:t/>
            </a:r>
            <a:br>
              <a:rPr lang="uk-UA" sz="2800" b="1" dirty="0" smtClean="0">
                <a:solidFill>
                  <a:schemeClr val="bg1"/>
                </a:solidFill>
              </a:rPr>
            </a:br>
            <a:r>
              <a:rPr lang="uk-UA" sz="2800" b="1" dirty="0" smtClean="0">
                <a:solidFill>
                  <a:schemeClr val="bg1"/>
                </a:solidFill>
              </a:rPr>
              <a:t/>
            </a:r>
            <a:br>
              <a:rPr lang="uk-UA" sz="2800" b="1" dirty="0" smtClean="0">
                <a:solidFill>
                  <a:schemeClr val="bg1"/>
                </a:solidFill>
              </a:rPr>
            </a:b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</a:rPr>
              <a:t/>
            </a:r>
            <a:br>
              <a:rPr lang="uk-UA" sz="2000" b="1" dirty="0" smtClean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41616294_2000574326647530_959332794406797312_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92342" y="660762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1230086"/>
            <a:ext cx="4550227" cy="3032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792" y="4309914"/>
            <a:ext cx="3460422" cy="2306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76" y="4390310"/>
            <a:ext cx="3511521" cy="2340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7" y="1529750"/>
            <a:ext cx="4100618" cy="2733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7" y="4433026"/>
            <a:ext cx="2774035" cy="1848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1616294_2000574326647530_959332794406797312_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92344" y="660762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926" y="153378"/>
            <a:ext cx="92014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6" y="1035586"/>
            <a:ext cx="6090459" cy="3933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28" y="1046603"/>
            <a:ext cx="5579112" cy="3944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48000" y="-198303"/>
            <a:ext cx="6096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Як це  зробити?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 Центр публічної комунікації та інформації </a:t>
            </a:r>
            <a:r>
              <a:rPr lang="uk-UA" b="1" dirty="0" smtClean="0">
                <a:solidFill>
                  <a:schemeClr val="bg1"/>
                </a:solidFill>
              </a:rPr>
              <a:t>!</a:t>
            </a:r>
            <a:endParaRPr lang="uk-UA" sz="1400" b="1" dirty="0" smtClean="0">
              <a:solidFill>
                <a:schemeClr val="bg1"/>
              </a:solidFill>
            </a:endParaRP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 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5593" y="4748270"/>
            <a:ext cx="53729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endParaRPr lang="uk-UA" sz="1600" dirty="0" smtClean="0">
              <a:solidFill>
                <a:schemeClr val="bg1"/>
              </a:solidFill>
            </a:endParaRPr>
          </a:p>
          <a:p>
            <a:pPr marL="285750" indent="-285750"/>
            <a:r>
              <a:rPr lang="uk-UA" sz="1600" b="1" dirty="0" smtClean="0">
                <a:solidFill>
                  <a:schemeClr val="bg1"/>
                </a:solidFill>
              </a:rPr>
              <a:t>підтримали: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 err="1" smtClean="0">
                <a:solidFill>
                  <a:schemeClr val="bg1"/>
                </a:solidFill>
              </a:rPr>
              <a:t>Київськ</a:t>
            </a:r>
            <a:r>
              <a:rPr lang="uk-UA" sz="1600" dirty="0" smtClean="0">
                <a:solidFill>
                  <a:schemeClr val="bg1"/>
                </a:solidFill>
              </a:rPr>
              <a:t>а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громадськ</a:t>
            </a:r>
            <a:r>
              <a:rPr lang="uk-UA" sz="1600" dirty="0" smtClean="0">
                <a:solidFill>
                  <a:schemeClr val="bg1"/>
                </a:solidFill>
              </a:rPr>
              <a:t>а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платформ</a:t>
            </a:r>
            <a:r>
              <a:rPr lang="uk-UA" sz="1600" dirty="0" smtClean="0">
                <a:solidFill>
                  <a:schemeClr val="bg1"/>
                </a:solidFill>
              </a:rPr>
              <a:t>а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НУО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1600" dirty="0">
                <a:solidFill>
                  <a:schemeClr val="bg1"/>
                </a:solidFill>
              </a:rPr>
              <a:t>ГУРТ: </a:t>
            </a:r>
            <a:r>
              <a:rPr lang="uk-UA" sz="1600" dirty="0" smtClean="0">
                <a:solidFill>
                  <a:schemeClr val="bg1"/>
                </a:solidFill>
              </a:rPr>
              <a:t>Портал активних </a:t>
            </a:r>
            <a:r>
              <a:rPr lang="uk-UA" sz="1600" dirty="0">
                <a:solidFill>
                  <a:schemeClr val="bg1"/>
                </a:solidFill>
              </a:rPr>
              <a:t>громадян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EGAP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1600" dirty="0" smtClean="0">
                <a:solidFill>
                  <a:schemeClr val="bg1"/>
                </a:solidFill>
              </a:rPr>
              <a:t>НГО </a:t>
            </a:r>
            <a:r>
              <a:rPr lang="uk-UA" sz="1600" dirty="0">
                <a:solidFill>
                  <a:schemeClr val="bg1"/>
                </a:solidFill>
              </a:rPr>
              <a:t>«Комунікація для змін»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</a:rPr>
              <a:t>Association4U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79028" y="5161079"/>
            <a:ext cx="56475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uk-UA" sz="1600" dirty="0" smtClean="0">
                <a:solidFill>
                  <a:schemeClr val="bg1"/>
                </a:solidFill>
              </a:rPr>
              <a:t>Аналітичний </a:t>
            </a:r>
            <a:r>
              <a:rPr lang="uk-UA" sz="1600" dirty="0">
                <a:solidFill>
                  <a:schemeClr val="bg1"/>
                </a:solidFill>
              </a:rPr>
              <a:t>центр </a:t>
            </a:r>
            <a:r>
              <a:rPr lang="en-US" sz="1600" dirty="0">
                <a:solidFill>
                  <a:schemeClr val="bg1"/>
                </a:solidFill>
              </a:rPr>
              <a:t>CEDOS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Democracy Reporting International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1600" dirty="0">
                <a:solidFill>
                  <a:schemeClr val="bg1"/>
                </a:solidFill>
              </a:rPr>
              <a:t>ГО «Парк Наталка»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uk-UA" sz="1600" dirty="0">
                <a:solidFill>
                  <a:schemeClr val="bg1"/>
                </a:solidFill>
              </a:rPr>
              <a:t>ГО Місто-сад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uk-UA" sz="1600" dirty="0">
                <a:solidFill>
                  <a:schemeClr val="bg1"/>
                </a:solidFill>
              </a:rPr>
              <a:t>ГО «</a:t>
            </a:r>
            <a:r>
              <a:rPr lang="uk-UA" sz="1600" dirty="0" err="1">
                <a:solidFill>
                  <a:schemeClr val="bg1"/>
                </a:solidFill>
              </a:rPr>
              <a:t>Укрмедіа</a:t>
            </a:r>
            <a:r>
              <a:rPr lang="uk-UA" sz="1600" dirty="0">
                <a:solidFill>
                  <a:schemeClr val="bg1"/>
                </a:solidFill>
              </a:rPr>
              <a:t>»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uk-UA" sz="1600" dirty="0">
                <a:solidFill>
                  <a:schemeClr val="bg1"/>
                </a:solidFill>
              </a:rPr>
              <a:t>ГО «Об’єднання «Толока»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58724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4198" y="1608463"/>
            <a:ext cx="8946541" cy="4650824"/>
          </a:xfrm>
        </p:spPr>
        <p:txBody>
          <a:bodyPr>
            <a:normAutofit/>
          </a:bodyPr>
          <a:lstStyle/>
          <a:p>
            <a:endParaRPr lang="uk-UA" sz="2200" dirty="0" smtClean="0">
              <a:solidFill>
                <a:schemeClr val="bg1"/>
              </a:solidFill>
            </a:endParaRPr>
          </a:p>
          <a:p>
            <a:r>
              <a:rPr lang="uk-UA" sz="2200" dirty="0" smtClean="0">
                <a:solidFill>
                  <a:schemeClr val="bg1"/>
                </a:solidFill>
              </a:rPr>
              <a:t>публічні консультації в районах (10 координаторів)</a:t>
            </a:r>
          </a:p>
          <a:p>
            <a:r>
              <a:rPr lang="uk-UA" sz="2200" dirty="0" smtClean="0">
                <a:solidFill>
                  <a:schemeClr val="bg1"/>
                </a:solidFill>
              </a:rPr>
              <a:t>проведення публічних обговорень міських ініціатив</a:t>
            </a:r>
          </a:p>
          <a:p>
            <a:r>
              <a:rPr lang="uk-UA" sz="2200" dirty="0" smtClean="0">
                <a:solidFill>
                  <a:schemeClr val="bg1"/>
                </a:solidFill>
              </a:rPr>
              <a:t>організація соціологічних досліджень</a:t>
            </a:r>
          </a:p>
          <a:p>
            <a:r>
              <a:rPr lang="uk-UA" sz="2200" dirty="0" smtClean="0">
                <a:solidFill>
                  <a:schemeClr val="bg1"/>
                </a:solidFill>
              </a:rPr>
              <a:t>аналіз даних  та удосконалення механізму Громадського бюджету столиці</a:t>
            </a:r>
          </a:p>
          <a:p>
            <a:r>
              <a:rPr lang="uk-UA" sz="2200" dirty="0">
                <a:solidFill>
                  <a:schemeClr val="bg1"/>
                </a:solidFill>
              </a:rPr>
              <a:t>і</a:t>
            </a:r>
            <a:r>
              <a:rPr lang="uk-UA" sz="2200" dirty="0" smtClean="0">
                <a:solidFill>
                  <a:schemeClr val="bg1"/>
                </a:solidFill>
              </a:rPr>
              <a:t>нформаційно-просвітницькі кампанії</a:t>
            </a:r>
          </a:p>
          <a:p>
            <a:r>
              <a:rPr lang="uk-UA" sz="2200" dirty="0" smtClean="0">
                <a:solidFill>
                  <a:schemeClr val="bg1"/>
                </a:solidFill>
              </a:rPr>
              <a:t>партнерство з неурядовими організаціями</a:t>
            </a:r>
          </a:p>
          <a:p>
            <a:r>
              <a:rPr lang="uk-UA" sz="2200" dirty="0" smtClean="0">
                <a:solidFill>
                  <a:schemeClr val="bg1"/>
                </a:solidFill>
              </a:rPr>
              <a:t> організація навчання та тренінгів  </a:t>
            </a:r>
          </a:p>
          <a:p>
            <a:endParaRPr lang="uk-UA" sz="2200" dirty="0" smtClean="0">
              <a:solidFill>
                <a:schemeClr val="bg1"/>
              </a:solidFill>
            </a:endParaRPr>
          </a:p>
          <a:p>
            <a:endParaRPr lang="uk-UA" sz="2200" dirty="0" smtClean="0">
              <a:solidFill>
                <a:schemeClr val="bg1"/>
              </a:solidFill>
            </a:endParaRPr>
          </a:p>
          <a:p>
            <a:endParaRPr lang="uk-UA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41616294_2000574326647530_959332794406797312_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92343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6097" y="242371"/>
            <a:ext cx="84279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ми пропонуємо?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Перший пілотний проект в Україні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Центр публічної комунікації та інформації :</a:t>
            </a:r>
          </a:p>
          <a:p>
            <a:pPr algn="ctr"/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604927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998" y="242364"/>
            <a:ext cx="9404723" cy="976837"/>
          </a:xfrm>
        </p:spPr>
        <p:txBody>
          <a:bodyPr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Очікувані результати: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2220" y="979715"/>
            <a:ext cx="9283105" cy="4942114"/>
          </a:xfrm>
        </p:spPr>
        <p:txBody>
          <a:bodyPr>
            <a:noAutofit/>
          </a:bodyPr>
          <a:lstStyle/>
          <a:p>
            <a:endParaRPr lang="uk-UA" sz="2200" dirty="0" smtClean="0">
              <a:solidFill>
                <a:schemeClr val="bg1"/>
              </a:solidFill>
            </a:endParaRPr>
          </a:p>
          <a:p>
            <a:r>
              <a:rPr lang="uk-UA" sz="2800" dirty="0" smtClean="0">
                <a:solidFill>
                  <a:schemeClr val="bg1"/>
                </a:solidFill>
              </a:rPr>
              <a:t>зростання рівня  громадянської освіти</a:t>
            </a:r>
            <a:endParaRPr lang="uk-UA" sz="2800" dirty="0">
              <a:solidFill>
                <a:schemeClr val="bg1"/>
              </a:solidFill>
            </a:endParaRPr>
          </a:p>
          <a:p>
            <a:r>
              <a:rPr lang="uk-UA" sz="2800" dirty="0" smtClean="0">
                <a:solidFill>
                  <a:schemeClr val="bg1"/>
                </a:solidFill>
              </a:rPr>
              <a:t>активне залучення киян до розроблення міських політик</a:t>
            </a:r>
          </a:p>
          <a:p>
            <a:r>
              <a:rPr lang="uk-UA" sz="2800" dirty="0" smtClean="0">
                <a:solidFill>
                  <a:schemeClr val="bg1"/>
                </a:solidFill>
              </a:rPr>
              <a:t>врахування громадської  думки в політиці ухвалення рішень</a:t>
            </a:r>
          </a:p>
          <a:p>
            <a:r>
              <a:rPr lang="uk-UA" sz="2800" dirty="0" smtClean="0">
                <a:solidFill>
                  <a:schemeClr val="bg1"/>
                </a:solidFill>
              </a:rPr>
              <a:t>сприяння процесу децентралізації влади</a:t>
            </a:r>
          </a:p>
          <a:p>
            <a:r>
              <a:rPr lang="uk-UA" sz="2800" dirty="0" smtClean="0">
                <a:solidFill>
                  <a:schemeClr val="bg1"/>
                </a:solidFill>
              </a:rPr>
              <a:t>формування  довіри та партнерської взаємодії влади й громадськості</a:t>
            </a:r>
            <a:endParaRPr lang="uk-UA" sz="2800" dirty="0">
              <a:solidFill>
                <a:schemeClr val="bg1"/>
              </a:solidFill>
            </a:endParaRPr>
          </a:p>
          <a:p>
            <a:endParaRPr lang="uk-UA" sz="2800" dirty="0" smtClean="0">
              <a:solidFill>
                <a:schemeClr val="bg1"/>
              </a:solidFill>
            </a:endParaRPr>
          </a:p>
          <a:p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51735" y="6136137"/>
            <a:ext cx="6160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Комунікації</a:t>
            </a:r>
            <a:r>
              <a:rPr lang="ru-RU" b="1" dirty="0" smtClean="0">
                <a:solidFill>
                  <a:schemeClr val="bg1"/>
                </a:solidFill>
              </a:rPr>
              <a:t> – </a:t>
            </a:r>
            <a:r>
              <a:rPr lang="ru-RU" b="1" dirty="0" err="1" smtClean="0">
                <a:solidFill>
                  <a:schemeClr val="bg1"/>
                </a:solidFill>
              </a:rPr>
              <a:t>це</a:t>
            </a:r>
            <a:r>
              <a:rPr lang="ru-RU" b="1" dirty="0" smtClean="0">
                <a:solidFill>
                  <a:schemeClr val="bg1"/>
                </a:solidFill>
              </a:rPr>
              <a:t>  </a:t>
            </a:r>
            <a:r>
              <a:rPr lang="ru-RU" b="1" dirty="0" err="1" smtClean="0">
                <a:solidFill>
                  <a:schemeClr val="bg1"/>
                </a:solidFill>
              </a:rPr>
              <a:t>довіра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  <a:r>
              <a:rPr lang="ru-RU" b="1" dirty="0" err="1" smtClean="0">
                <a:solidFill>
                  <a:schemeClr val="bg1"/>
                </a:solidFill>
              </a:rPr>
              <a:t>Довіра</a:t>
            </a:r>
            <a:r>
              <a:rPr lang="ru-RU" b="1" dirty="0" smtClean="0">
                <a:solidFill>
                  <a:schemeClr val="bg1"/>
                </a:solidFill>
              </a:rPr>
              <a:t> – ключ </a:t>
            </a:r>
            <a:r>
              <a:rPr lang="ru-RU" b="1" dirty="0" err="1" smtClean="0">
                <a:solidFill>
                  <a:schemeClr val="bg1"/>
                </a:solidFill>
              </a:rPr>
              <a:t>від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влади</a:t>
            </a:r>
            <a:r>
              <a:rPr lang="ru-RU" b="1" dirty="0" smtClean="0">
                <a:solidFill>
                  <a:schemeClr val="bg1"/>
                </a:solidFill>
              </a:rPr>
              <a:t> 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41616294_2000574326647530_959332794406797312_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377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764" y="937336"/>
            <a:ext cx="9894472" cy="1174493"/>
          </a:xfrm>
        </p:spPr>
        <p:txBody>
          <a:bodyPr/>
          <a:lstStyle/>
          <a:p>
            <a:pPr algn="ctr"/>
            <a:r>
              <a:rPr lang="en-US" sz="8000" b="1" spc="300" dirty="0">
                <a:solidFill>
                  <a:schemeClr val="bg1"/>
                </a:solidFill>
              </a:rPr>
              <a:t>WEB</a:t>
            </a:r>
            <a:r>
              <a:rPr lang="en-US" sz="6000" b="1" dirty="0" smtClean="0">
                <a:solidFill>
                  <a:schemeClr val="bg1"/>
                </a:solidFill>
              </a:rPr>
              <a:t>-</a:t>
            </a:r>
            <a:r>
              <a:rPr lang="uk-UA" sz="6000" b="1" dirty="0" smtClean="0">
                <a:solidFill>
                  <a:schemeClr val="bg1"/>
                </a:solidFill>
              </a:rPr>
              <a:t>портал</a:t>
            </a:r>
            <a:endParaRPr lang="uk-UA" sz="6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787" y="3062876"/>
            <a:ext cx="4836426" cy="1410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8542" y="2366768"/>
            <a:ext cx="4374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Цифрова версія газети</a:t>
            </a:r>
            <a:endParaRPr lang="uk-UA" sz="2800" dirty="0"/>
          </a:p>
        </p:txBody>
      </p:sp>
      <p:pic>
        <p:nvPicPr>
          <p:cNvPr id="6" name="Рисунок 5" descr="41616294_2000574326647530_959332794406797312_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26631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7000" contrast="-1000"/>
                    </a14:imgEffect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4" y="1794684"/>
            <a:ext cx="7420156" cy="3943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89045" y="42852"/>
            <a:ext cx="190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68086" y="1056511"/>
            <a:ext cx="7486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</a:t>
            </a:r>
            <a:r>
              <a:rPr lang="ru-RU" sz="2400" dirty="0" smtClean="0">
                <a:solidFill>
                  <a:schemeClr val="bg1"/>
                </a:solidFill>
              </a:rPr>
              <a:t>з</a:t>
            </a:r>
            <a:r>
              <a:rPr lang="uk-UA" sz="2400" dirty="0" err="1" smtClean="0">
                <a:solidFill>
                  <a:schemeClr val="bg1"/>
                </a:solidFill>
              </a:rPr>
              <a:t>більшується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частка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аудиторії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Інтернет</a:t>
            </a:r>
            <a:r>
              <a:rPr lang="ru-RU" sz="2400" dirty="0" smtClean="0">
                <a:solidFill>
                  <a:schemeClr val="bg1"/>
                </a:solidFill>
              </a:rPr>
              <a:t>-ЗМІ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 hidden="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516" r="3001" b="3734"/>
          <a:stretch>
            <a:fillRect/>
          </a:stretch>
        </p:blipFill>
        <p:spPr>
          <a:xfrm>
            <a:off x="8163023" y="2503017"/>
            <a:ext cx="1746574" cy="5056094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50381" y="6119445"/>
            <a:ext cx="995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chemeClr val="bg1"/>
                </a:solidFill>
              </a:rPr>
              <a:t>Такі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результати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щорічного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опитування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  <a:hlinkClick r:id="rId5"/>
              </a:rPr>
              <a:t>«</a:t>
            </a:r>
            <a:r>
              <a:rPr lang="ru-RU" sz="1400" dirty="0" err="1">
                <a:solidFill>
                  <a:schemeClr val="bg1"/>
                </a:solidFill>
                <a:hlinkClick r:id="rId5"/>
              </a:rPr>
              <a:t>Ставлення</a:t>
            </a:r>
            <a:r>
              <a:rPr lang="ru-RU" sz="1400" dirty="0">
                <a:solidFill>
                  <a:schemeClr val="bg1"/>
                </a:solidFill>
                <a:hlinkClick r:id="rId5"/>
              </a:rPr>
              <a:t> </a:t>
            </a:r>
            <a:r>
              <a:rPr lang="ru-RU" sz="1400" dirty="0" err="1">
                <a:solidFill>
                  <a:schemeClr val="bg1"/>
                </a:solidFill>
                <a:hlinkClick r:id="rId5"/>
              </a:rPr>
              <a:t>населення</a:t>
            </a:r>
            <a:r>
              <a:rPr lang="ru-RU" sz="1400" dirty="0">
                <a:solidFill>
                  <a:schemeClr val="bg1"/>
                </a:solidFill>
                <a:hlinkClick r:id="rId5"/>
              </a:rPr>
              <a:t> до ЗМІ та </a:t>
            </a:r>
            <a:r>
              <a:rPr lang="ru-RU" sz="1400" dirty="0" err="1">
                <a:solidFill>
                  <a:schemeClr val="bg1"/>
                </a:solidFill>
                <a:hlinkClick r:id="rId5"/>
              </a:rPr>
              <a:t>споживання</a:t>
            </a:r>
            <a:r>
              <a:rPr lang="ru-RU" sz="1400" dirty="0">
                <a:solidFill>
                  <a:schemeClr val="bg1"/>
                </a:solidFill>
                <a:hlinkClick r:id="rId5"/>
              </a:rPr>
              <a:t> </a:t>
            </a:r>
            <a:r>
              <a:rPr lang="ru-RU" sz="1400" dirty="0" err="1">
                <a:solidFill>
                  <a:schemeClr val="bg1"/>
                </a:solidFill>
                <a:hlinkClick r:id="rId5"/>
              </a:rPr>
              <a:t>різних</a:t>
            </a:r>
            <a:r>
              <a:rPr lang="ru-RU" sz="1400" dirty="0">
                <a:solidFill>
                  <a:schemeClr val="bg1"/>
                </a:solidFill>
                <a:hlinkClick r:id="rId5"/>
              </a:rPr>
              <a:t> </a:t>
            </a:r>
            <a:r>
              <a:rPr lang="ru-RU" sz="1400" dirty="0" err="1">
                <a:solidFill>
                  <a:schemeClr val="bg1"/>
                </a:solidFill>
                <a:hlinkClick r:id="rId5"/>
              </a:rPr>
              <a:t>типів</a:t>
            </a:r>
            <a:r>
              <a:rPr lang="ru-RU" sz="1400" dirty="0">
                <a:solidFill>
                  <a:schemeClr val="bg1"/>
                </a:solidFill>
                <a:hlinkClick r:id="rId5"/>
              </a:rPr>
              <a:t> ЗМІ у 2018 р.»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r>
              <a:rPr lang="ru-RU" sz="1400" dirty="0" err="1">
                <a:solidFill>
                  <a:schemeClr val="bg1"/>
                </a:solidFill>
              </a:rPr>
              <a:t>виконаного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соціологічною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компанією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InMind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за </a:t>
            </a:r>
            <a:r>
              <a:rPr lang="ru-RU" sz="1400" dirty="0" err="1">
                <a:solidFill>
                  <a:schemeClr val="bg1"/>
                </a:solidFill>
              </a:rPr>
              <a:t>підтримки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USAID.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 hidden="1"/>
          <p:cNvSpPr/>
          <p:nvPr/>
        </p:nvSpPr>
        <p:spPr>
          <a:xfrm>
            <a:off x="8083915" y="1231313"/>
            <a:ext cx="125506" cy="125506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Прямоугольник 33" hidden="1"/>
          <p:cNvSpPr/>
          <p:nvPr/>
        </p:nvSpPr>
        <p:spPr>
          <a:xfrm>
            <a:off x="8948926" y="1231313"/>
            <a:ext cx="125506" cy="12550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Прямоугольник 34" hidden="1"/>
          <p:cNvSpPr/>
          <p:nvPr/>
        </p:nvSpPr>
        <p:spPr>
          <a:xfrm>
            <a:off x="8083915" y="1496609"/>
            <a:ext cx="125506" cy="12550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Прямоугольник 35" hidden="1"/>
          <p:cNvSpPr/>
          <p:nvPr/>
        </p:nvSpPr>
        <p:spPr>
          <a:xfrm>
            <a:off x="8948926" y="1496609"/>
            <a:ext cx="125506" cy="125506"/>
          </a:xfrm>
          <a:prstGeom prst="rect">
            <a:avLst/>
          </a:prstGeom>
          <a:solidFill>
            <a:srgbClr val="F78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 hidden="1"/>
          <p:cNvSpPr txBox="1"/>
          <p:nvPr/>
        </p:nvSpPr>
        <p:spPr>
          <a:xfrm>
            <a:off x="8158447" y="109855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2015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7" name="TextBox 36" hidden="1"/>
          <p:cNvSpPr txBox="1"/>
          <p:nvPr/>
        </p:nvSpPr>
        <p:spPr>
          <a:xfrm>
            <a:off x="9024378" y="1090379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2016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8" name="TextBox 37" hidden="1"/>
          <p:cNvSpPr txBox="1"/>
          <p:nvPr/>
        </p:nvSpPr>
        <p:spPr>
          <a:xfrm>
            <a:off x="8158447" y="134375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2017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9" name="TextBox 38" hidden="1"/>
          <p:cNvSpPr txBox="1"/>
          <p:nvPr/>
        </p:nvSpPr>
        <p:spPr>
          <a:xfrm>
            <a:off x="9024377" y="134986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2018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61" name="Rectangle 7"/>
          <p:cNvSpPr/>
          <p:nvPr/>
        </p:nvSpPr>
        <p:spPr>
          <a:xfrm>
            <a:off x="2191331" y="5658651"/>
            <a:ext cx="7380327" cy="93096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4000"/>
                  <a:lumMod val="118000"/>
                </a:schemeClr>
              </a:gs>
              <a:gs pos="100000">
                <a:schemeClr val="dk1">
                  <a:tint val="92000"/>
                  <a:alpha val="100000"/>
                  <a:lumMod val="110000"/>
                </a:schemeClr>
              </a:gs>
            </a:gsLst>
            <a:lin ang="54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373842" y="2762775"/>
            <a:ext cx="1303698" cy="2609774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Прямоугольник 67"/>
          <p:cNvSpPr/>
          <p:nvPr/>
        </p:nvSpPr>
        <p:spPr>
          <a:xfrm>
            <a:off x="3944710" y="2380002"/>
            <a:ext cx="1303698" cy="298710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Прямоугольник 68"/>
          <p:cNvSpPr/>
          <p:nvPr/>
        </p:nvSpPr>
        <p:spPr>
          <a:xfrm>
            <a:off x="5669893" y="2617218"/>
            <a:ext cx="1303698" cy="274469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Прямоугольник 69"/>
          <p:cNvSpPr/>
          <p:nvPr/>
        </p:nvSpPr>
        <p:spPr>
          <a:xfrm>
            <a:off x="7589422" y="1947668"/>
            <a:ext cx="1303698" cy="3420589"/>
          </a:xfrm>
          <a:prstGeom prst="rect">
            <a:avLst/>
          </a:prstGeom>
          <a:solidFill>
            <a:srgbClr val="F78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TextBox 70"/>
          <p:cNvSpPr txBox="1"/>
          <p:nvPr/>
        </p:nvSpPr>
        <p:spPr>
          <a:xfrm>
            <a:off x="6401388" y="5735541"/>
            <a:ext cx="5306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Регіональні інтернет ЗМІ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686705" y="5377874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</a:rPr>
              <a:t>2015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307788" y="5362974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</a:rPr>
              <a:t>2016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92755" y="536190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</a:rPr>
              <a:t>2017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954106" y="536190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</a:rPr>
              <a:t>2018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694581" y="2380002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40%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274996" y="1947668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45%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079826" y="2255219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42%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824914" y="1461625"/>
            <a:ext cx="1068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5</a:t>
            </a:r>
            <a:r>
              <a:rPr lang="uk-UA" sz="2800" b="1" dirty="0" smtClean="0">
                <a:solidFill>
                  <a:schemeClr val="bg1"/>
                </a:solidFill>
              </a:rPr>
              <a:t>2%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432650" y="520013"/>
            <a:ext cx="1000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зростає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довіра</a:t>
            </a:r>
            <a:r>
              <a:rPr lang="ru-RU" sz="3200" b="1" dirty="0">
                <a:solidFill>
                  <a:schemeClr val="bg1"/>
                </a:solidFill>
              </a:rPr>
              <a:t> до </a:t>
            </a:r>
            <a:r>
              <a:rPr lang="ru-RU" sz="3200" b="1" dirty="0" err="1" smtClean="0">
                <a:solidFill>
                  <a:schemeClr val="bg1"/>
                </a:solidFill>
              </a:rPr>
              <a:t>місцевих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ЗМІ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33" name="Рисунок 32" descr="41616294_2000574326647530_959332794406797312_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75665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1616294_2000574326647530_959332794406797312_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8171" y="1396776"/>
            <a:ext cx="83275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</a:rPr>
              <a:t>Громадськість не може мати думку про те, про що вона не поінформована</a:t>
            </a:r>
            <a:endParaRPr lang="ru-RU" sz="6000" b="1" dirty="0">
              <a:solidFill>
                <a:schemeClr val="bg2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7000" contrast="-1000"/>
                    </a14:imgEffect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4" y="1794684"/>
            <a:ext cx="7420156" cy="3943579"/>
          </a:xfrm>
          <a:prstGeom prst="rect">
            <a:avLst/>
          </a:prstGeom>
        </p:spPr>
      </p:pic>
      <p:pic>
        <p:nvPicPr>
          <p:cNvPr id="7" name="Рисунок 6" hidden="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516" r="3001" b="3734"/>
          <a:stretch>
            <a:fillRect/>
          </a:stretch>
        </p:blipFill>
        <p:spPr>
          <a:xfrm>
            <a:off x="8163023" y="2503017"/>
            <a:ext cx="1746574" cy="5056094"/>
          </a:xfrm>
          <a:prstGeom prst="rect">
            <a:avLst/>
          </a:prstGeom>
        </p:spPr>
      </p:pic>
      <p:sp>
        <p:nvSpPr>
          <p:cNvPr id="5" name="Прямоугольник 4" hidden="1"/>
          <p:cNvSpPr/>
          <p:nvPr/>
        </p:nvSpPr>
        <p:spPr>
          <a:xfrm>
            <a:off x="8083915" y="1231313"/>
            <a:ext cx="125506" cy="125506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Прямоугольник 33" hidden="1"/>
          <p:cNvSpPr/>
          <p:nvPr/>
        </p:nvSpPr>
        <p:spPr>
          <a:xfrm>
            <a:off x="8948926" y="1231313"/>
            <a:ext cx="125506" cy="12550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Прямоугольник 34" hidden="1"/>
          <p:cNvSpPr/>
          <p:nvPr/>
        </p:nvSpPr>
        <p:spPr>
          <a:xfrm>
            <a:off x="8083915" y="1496609"/>
            <a:ext cx="125506" cy="12550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Прямоугольник 35" hidden="1"/>
          <p:cNvSpPr/>
          <p:nvPr/>
        </p:nvSpPr>
        <p:spPr>
          <a:xfrm>
            <a:off x="8948926" y="1496609"/>
            <a:ext cx="125506" cy="125506"/>
          </a:xfrm>
          <a:prstGeom prst="rect">
            <a:avLst/>
          </a:prstGeom>
          <a:solidFill>
            <a:srgbClr val="F78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 hidden="1"/>
          <p:cNvSpPr txBox="1"/>
          <p:nvPr/>
        </p:nvSpPr>
        <p:spPr>
          <a:xfrm>
            <a:off x="8158447" y="109855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2015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7" name="TextBox 36" hidden="1"/>
          <p:cNvSpPr txBox="1"/>
          <p:nvPr/>
        </p:nvSpPr>
        <p:spPr>
          <a:xfrm>
            <a:off x="9024378" y="1090379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2016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8" name="TextBox 37" hidden="1"/>
          <p:cNvSpPr txBox="1"/>
          <p:nvPr/>
        </p:nvSpPr>
        <p:spPr>
          <a:xfrm>
            <a:off x="8158447" y="134375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2017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9" name="TextBox 38" hidden="1"/>
          <p:cNvSpPr txBox="1"/>
          <p:nvPr/>
        </p:nvSpPr>
        <p:spPr>
          <a:xfrm>
            <a:off x="9024377" y="134986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2018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87" y="835638"/>
            <a:ext cx="2680680" cy="782033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1283997" y="3341807"/>
            <a:ext cx="3437441" cy="8152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spc="3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WEB-</a:t>
            </a:r>
            <a:r>
              <a:rPr lang="uk-UA" sz="4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портал</a:t>
            </a:r>
            <a:endParaRPr lang="uk-UA" sz="4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215950" y="2100986"/>
            <a:ext cx="2983517" cy="4869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АКТУАЛЬНО</a:t>
            </a:r>
            <a:endParaRPr lang="uk-UA" sz="3200" b="1" dirty="0">
              <a:solidFill>
                <a:schemeClr val="bg1">
                  <a:lumMod val="75000"/>
                  <a:lumOff val="2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7158206" y="3125047"/>
            <a:ext cx="3278182" cy="4869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ДОСТОВІРНО</a:t>
            </a:r>
            <a:endParaRPr lang="uk-UA" sz="3200" b="1" dirty="0">
              <a:solidFill>
                <a:schemeClr val="bg1">
                  <a:lumMod val="75000"/>
                  <a:lumOff val="2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44" name="Заголовок 1"/>
          <p:cNvSpPr txBox="1">
            <a:spLocks/>
          </p:cNvSpPr>
          <p:nvPr/>
        </p:nvSpPr>
        <p:spPr>
          <a:xfrm>
            <a:off x="7148217" y="4391103"/>
            <a:ext cx="3057777" cy="4869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ОБ’ЄКТИВНО</a:t>
            </a:r>
            <a:endParaRPr lang="uk-UA" sz="3200" b="1" dirty="0">
              <a:solidFill>
                <a:schemeClr val="bg1">
                  <a:lumMod val="75000"/>
                  <a:lumOff val="2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6803" y="1810327"/>
            <a:ext cx="1944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112 років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8507" y="4076651"/>
            <a:ext cx="4637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hlinkClick r:id="rId6"/>
              </a:rPr>
              <a:t>vechirniykiev.com.ua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6094508" y="2106503"/>
            <a:ext cx="2985" cy="26449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05438" y="4359701"/>
            <a:ext cx="1194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3 </a:t>
            </a:r>
            <a:r>
              <a:rPr lang="uk-UA" sz="2400" dirty="0" smtClean="0">
                <a:solidFill>
                  <a:schemeClr val="bg1"/>
                </a:solidFill>
              </a:rPr>
              <a:t>роки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>
            <a:off x="6992897" y="2212532"/>
            <a:ext cx="197266" cy="242030"/>
          </a:xfrm>
          <a:prstGeom prst="triangle">
            <a:avLst/>
          </a:prstGeom>
          <a:noFill/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Равнобедренный треугольник 39"/>
          <p:cNvSpPr/>
          <p:nvPr/>
        </p:nvSpPr>
        <p:spPr>
          <a:xfrm rot="5400000">
            <a:off x="6992897" y="3258420"/>
            <a:ext cx="197266" cy="242030"/>
          </a:xfrm>
          <a:prstGeom prst="triangle">
            <a:avLst/>
          </a:prstGeom>
          <a:noFill/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Равнобедренный треугольник 41"/>
          <p:cNvSpPr/>
          <p:nvPr/>
        </p:nvSpPr>
        <p:spPr>
          <a:xfrm rot="5400000">
            <a:off x="7050642" y="4438236"/>
            <a:ext cx="197266" cy="242030"/>
          </a:xfrm>
          <a:prstGeom prst="triangle">
            <a:avLst/>
          </a:prstGeom>
          <a:noFill/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Рисунок 27" descr="41616294_2000574326647530_959332794406797312_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37499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56672" y="1051432"/>
            <a:ext cx="9785500" cy="510988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sz="3600" dirty="0" smtClean="0">
                <a:solidFill>
                  <a:schemeClr val="bg1"/>
                </a:solidFill>
              </a:rPr>
              <a:t>2016-2018:</a:t>
            </a:r>
          </a:p>
          <a:p>
            <a:r>
              <a:rPr lang="uk-UA" sz="3200" dirty="0" smtClean="0">
                <a:solidFill>
                  <a:schemeClr val="bg1"/>
                </a:solidFill>
              </a:rPr>
              <a:t>вивчення досвіду  роботи Центру суспільних  комунікацій у Варшаві </a:t>
            </a:r>
            <a:endParaRPr lang="uk-UA" sz="3200" dirty="0">
              <a:solidFill>
                <a:schemeClr val="bg1"/>
              </a:solidFill>
            </a:endParaRPr>
          </a:p>
          <a:p>
            <a:r>
              <a:rPr lang="uk-UA" sz="3200" dirty="0">
                <a:solidFill>
                  <a:schemeClr val="bg1"/>
                </a:solidFill>
              </a:rPr>
              <a:t>п</a:t>
            </a:r>
            <a:r>
              <a:rPr lang="uk-UA" sz="3200" dirty="0" smtClean="0">
                <a:solidFill>
                  <a:schemeClr val="bg1"/>
                </a:solidFill>
              </a:rPr>
              <a:t>ідготовка проектної пропозиції до Стратегії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розвитку</a:t>
            </a:r>
            <a:r>
              <a:rPr lang="ru-RU" sz="3200" dirty="0" smtClean="0">
                <a:solidFill>
                  <a:schemeClr val="bg1"/>
                </a:solidFill>
              </a:rPr>
              <a:t> Києва-2025</a:t>
            </a:r>
            <a:endParaRPr lang="uk-UA" sz="3200" dirty="0" smtClean="0">
              <a:solidFill>
                <a:schemeClr val="bg1"/>
              </a:solidFill>
            </a:endParaRPr>
          </a:p>
          <a:p>
            <a:r>
              <a:rPr lang="ru-RU" sz="3200" dirty="0" err="1" smtClean="0">
                <a:solidFill>
                  <a:schemeClr val="bg1"/>
                </a:solidFill>
              </a:rPr>
              <a:t>рішення</a:t>
            </a:r>
            <a:r>
              <a:rPr lang="ru-RU" sz="3200" dirty="0" smtClean="0">
                <a:solidFill>
                  <a:schemeClr val="bg1"/>
                </a:solidFill>
              </a:rPr>
              <a:t> КМР 6.07.2017, </a:t>
            </a:r>
            <a:r>
              <a:rPr lang="ru-RU" sz="3200" dirty="0" err="1" smtClean="0">
                <a:solidFill>
                  <a:schemeClr val="bg1"/>
                </a:solidFill>
              </a:rPr>
              <a:t>розділ</a:t>
            </a:r>
            <a:r>
              <a:rPr lang="ru-RU" sz="3200" dirty="0" smtClean="0">
                <a:solidFill>
                  <a:schemeClr val="bg1"/>
                </a:solidFill>
              </a:rPr>
              <a:t>  4:</a:t>
            </a:r>
          </a:p>
          <a:p>
            <a:pPr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 «</a:t>
            </a:r>
            <a:r>
              <a:rPr lang="ru-RU" sz="3200" dirty="0" err="1" smtClean="0">
                <a:solidFill>
                  <a:schemeClr val="bg1"/>
                </a:solidFill>
              </a:rPr>
              <a:t>Реалізація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Стратегії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розвитку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міста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Києва</a:t>
            </a:r>
            <a:r>
              <a:rPr lang="ru-RU" sz="3200" dirty="0" smtClean="0">
                <a:solidFill>
                  <a:schemeClr val="bg1"/>
                </a:solidFill>
              </a:rPr>
              <a:t>»</a:t>
            </a:r>
          </a:p>
          <a:p>
            <a:r>
              <a:rPr lang="ru-RU" sz="3200" b="1" dirty="0" err="1" smtClean="0">
                <a:solidFill>
                  <a:srgbClr val="FF0000"/>
                </a:solidFill>
              </a:rPr>
              <a:t>створення</a:t>
            </a:r>
            <a:r>
              <a:rPr lang="ru-RU" sz="3200" b="1" dirty="0" smtClean="0">
                <a:solidFill>
                  <a:srgbClr val="FF0000"/>
                </a:solidFill>
              </a:rPr>
              <a:t> Центру </a:t>
            </a:r>
            <a:r>
              <a:rPr lang="ru-RU" sz="3200" b="1" dirty="0" err="1" smtClean="0">
                <a:solidFill>
                  <a:srgbClr val="FF0000"/>
                </a:solidFill>
              </a:rPr>
              <a:t>публічної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комунікації</a:t>
            </a:r>
            <a:r>
              <a:rPr lang="ru-RU" sz="3200" b="1" dirty="0" smtClean="0">
                <a:solidFill>
                  <a:srgbClr val="FF0000"/>
                </a:solidFill>
              </a:rPr>
              <a:t> та </a:t>
            </a:r>
            <a:r>
              <a:rPr lang="ru-RU" sz="3200" b="1" dirty="0" err="1" smtClean="0">
                <a:solidFill>
                  <a:srgbClr val="FF0000"/>
                </a:solidFill>
              </a:rPr>
              <a:t>інформації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32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05000" y="316076"/>
            <a:ext cx="7249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ДОРОЖНЯ  КАРТА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41616294_2000574326647530_959332794406797312_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Прямая соединительная линия 31"/>
          <p:cNvCxnSpPr/>
          <p:nvPr/>
        </p:nvCxnSpPr>
        <p:spPr>
          <a:xfrm flipH="1" flipV="1">
            <a:off x="7526753" y="2420903"/>
            <a:ext cx="2834311" cy="4696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7526754" y="3456052"/>
            <a:ext cx="2834311" cy="4696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334" y="119704"/>
            <a:ext cx="5609727" cy="515868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  <a:ea typeface="+mn-ea"/>
                <a:cs typeface="+mn-cs"/>
                <a:hlinkClick r:id="rId2"/>
              </a:rPr>
              <a:t>vechirniykiev.com.ua</a:t>
            </a:r>
            <a:r>
              <a:rPr lang="ru-RU" sz="2400" dirty="0" smtClean="0">
                <a:solidFill>
                  <a:prstClr val="black"/>
                </a:solidFill>
                <a:ea typeface="+mn-ea"/>
                <a:cs typeface="+mn-cs"/>
              </a:rPr>
              <a:t>    </a:t>
            </a:r>
            <a:br>
              <a:rPr lang="ru-RU" sz="24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dirty="0" smtClean="0">
                <a:solidFill>
                  <a:prstClr val="black"/>
                </a:solidFill>
                <a:ea typeface="+mn-ea"/>
                <a:cs typeface="+mn-cs"/>
              </a:rPr>
              <a:t>у </a:t>
            </a:r>
            <a:r>
              <a:rPr lang="ru-RU" sz="2400" dirty="0" err="1" smtClean="0">
                <a:solidFill>
                  <a:prstClr val="black"/>
                </a:solidFill>
                <a:ea typeface="+mn-ea"/>
                <a:cs typeface="+mn-cs"/>
              </a:rPr>
              <a:t>соціальних</a:t>
            </a:r>
            <a:r>
              <a:rPr lang="ru-RU" sz="2400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ea typeface="+mn-ea"/>
                <a:cs typeface="+mn-cs"/>
              </a:rPr>
              <a:t>медіа</a:t>
            </a:r>
            <a:r>
              <a:rPr lang="en-US" sz="18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18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uk-UA" sz="2800" b="1" u="sng" dirty="0" smtClean="0">
                <a:solidFill>
                  <a:schemeClr val="bg1"/>
                </a:solidFill>
              </a:rPr>
              <a:t>  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12" r="7265"/>
          <a:stretch/>
        </p:blipFill>
        <p:spPr>
          <a:xfrm>
            <a:off x="118334" y="986393"/>
            <a:ext cx="6508378" cy="5684975"/>
          </a:xfrm>
          <a:prstGeom prst="rect">
            <a:avLst/>
          </a:prstGeom>
        </p:spPr>
      </p:pic>
      <p:pic>
        <p:nvPicPr>
          <p:cNvPr id="18" name="Рисунок 17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68" t="23334" r="4596" b="20235"/>
          <a:stretch/>
        </p:blipFill>
        <p:spPr>
          <a:xfrm>
            <a:off x="6449029" y="1669238"/>
            <a:ext cx="2155451" cy="682958"/>
          </a:xfrm>
          <a:prstGeom prst="rect">
            <a:avLst/>
          </a:prstGeom>
        </p:spPr>
      </p:pic>
      <p:pic>
        <p:nvPicPr>
          <p:cNvPr id="19" name="Picture 691">
            <a:hlinkClick r:id="rId6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71342" y="2645754"/>
            <a:ext cx="832450" cy="82214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876690" y="2839665"/>
            <a:ext cx="638801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11910" marR="1367790" indent="-6350">
              <a:lnSpc>
                <a:spcPct val="107000"/>
              </a:lnSpc>
              <a:spcAft>
                <a:spcPts val="580"/>
              </a:spcAft>
            </a:pPr>
            <a:r>
              <a:rPr lang="en-US" sz="2800" b="1" kern="0" dirty="0" smtClean="0">
                <a:solidFill>
                  <a:srgbClr val="2AA1D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US" sz="2400" b="1" kern="0" dirty="0" smtClean="0">
                <a:solidFill>
                  <a:srgbClr val="2AA1D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elegram</a:t>
            </a:r>
            <a:endParaRPr lang="en-US" sz="2000" b="1" kern="0" dirty="0">
              <a:solidFill>
                <a:srgbClr val="2AA1DA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1" name="Picture 740">
            <a:hlinkClick r:id="rId8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81270" y="3873764"/>
            <a:ext cx="690236" cy="68168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573" t="35005" r="23079" b="35264"/>
          <a:stretch>
            <a:fillRect/>
          </a:stretch>
        </p:blipFill>
        <p:spPr>
          <a:xfrm>
            <a:off x="7171507" y="4067546"/>
            <a:ext cx="1432974" cy="470250"/>
          </a:xfrm>
          <a:prstGeom prst="rect">
            <a:avLst/>
          </a:prstGeom>
        </p:spPr>
      </p:pic>
      <p:pic>
        <p:nvPicPr>
          <p:cNvPr id="24" name="Рисунок 23">
            <a:hlinkClick r:id="rId11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colorTemperature colorTemp="484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349" t="33493" r="26980" b="33717"/>
          <a:stretch>
            <a:fillRect/>
          </a:stretch>
        </p:blipFill>
        <p:spPr>
          <a:xfrm>
            <a:off x="6648131" y="4946853"/>
            <a:ext cx="1757246" cy="774051"/>
          </a:xfrm>
          <a:prstGeom prst="rect">
            <a:avLst/>
          </a:prstGeom>
        </p:spPr>
      </p:pic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9056539" y="1852170"/>
            <a:ext cx="14366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914400"/>
            <a:r>
              <a:rPr lang="uk-UA" sz="3200" b="1" dirty="0" smtClean="0">
                <a:solidFill>
                  <a:schemeClr val="bg1"/>
                </a:solidFill>
              </a:rPr>
              <a:t>26</a:t>
            </a:r>
            <a:r>
              <a:rPr lang="en-US" sz="3200" b="1" dirty="0">
                <a:solidFill>
                  <a:schemeClr val="bg1"/>
                </a:solidFill>
              </a:rPr>
              <a:t> </a:t>
            </a:r>
            <a:r>
              <a:rPr lang="uk-UA" sz="3200" b="1" dirty="0" smtClean="0">
                <a:solidFill>
                  <a:schemeClr val="bg1"/>
                </a:solidFill>
              </a:rPr>
              <a:t>094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460877" y="1981377"/>
            <a:ext cx="1555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en-US" dirty="0" err="1">
                <a:solidFill>
                  <a:schemeClr val="bg1"/>
                </a:solidFill>
                <a:latin typeface="+mj-lt"/>
                <a:ea typeface="Impact" panose="020B0806030902050204" pitchFamily="34" charset="0"/>
                <a:cs typeface="Impact" panose="020B0806030902050204" pitchFamily="34" charset="0"/>
              </a:rPr>
              <a:t>підписни</a:t>
            </a:r>
            <a:r>
              <a:rPr lang="uk-UA" altLang="en-US" dirty="0" smtClean="0">
                <a:solidFill>
                  <a:schemeClr val="bg1"/>
                </a:solidFill>
                <a:latin typeface="+mj-lt"/>
                <a:ea typeface="Impact" panose="020B0806030902050204" pitchFamily="34" charset="0"/>
                <a:cs typeface="Impact" panose="020B0806030902050204" pitchFamily="34" charset="0"/>
              </a:rPr>
              <a:t>ка</a:t>
            </a:r>
            <a:r>
              <a:rPr lang="ru-RU" altLang="en-US" dirty="0" smtClean="0">
                <a:solidFill>
                  <a:schemeClr val="bg1"/>
                </a:solidFill>
                <a:latin typeface="+mj-lt"/>
                <a:ea typeface="Impact" panose="020B0806030902050204" pitchFamily="34" charset="0"/>
                <a:cs typeface="Impact" panose="020B0806030902050204" pitchFamily="34" charset="0"/>
              </a:rPr>
              <a:t> </a:t>
            </a:r>
            <a:endParaRPr lang="uk-UA" dirty="0">
              <a:latin typeface="+mj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100216" y="2822001"/>
            <a:ext cx="3660265" cy="591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135255" indent="-6350" algn="ctr">
              <a:lnSpc>
                <a:spcPct val="107000"/>
              </a:lnSpc>
              <a:spcAft>
                <a:spcPts val="835"/>
              </a:spcAft>
            </a:pPr>
            <a:r>
              <a:rPr lang="ru-RU" sz="3200" b="1" dirty="0">
                <a:solidFill>
                  <a:schemeClr val="bg1"/>
                </a:solidFill>
                <a:ea typeface="Impact" panose="020B0806030902050204" pitchFamily="34" charset="0"/>
                <a:cs typeface="Arial" panose="020B0604020202020204" pitchFamily="34" charset="0"/>
              </a:rPr>
              <a:t>1 </a:t>
            </a:r>
            <a:r>
              <a:rPr lang="ru-RU" sz="3200" b="1" dirty="0" smtClean="0">
                <a:solidFill>
                  <a:schemeClr val="bg1"/>
                </a:solidFill>
                <a:ea typeface="Impact" panose="020B0806030902050204" pitchFamily="34" charset="0"/>
                <a:cs typeface="Arial" panose="020B0604020202020204" pitchFamily="34" charset="0"/>
              </a:rPr>
              <a:t>458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089715" y="3984424"/>
            <a:ext cx="3660265" cy="57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135255" indent="-6350" algn="ctr">
              <a:lnSpc>
                <a:spcPct val="107000"/>
              </a:lnSpc>
              <a:spcAft>
                <a:spcPts val="835"/>
              </a:spcAft>
            </a:pPr>
            <a:r>
              <a:rPr lang="ru-RU" sz="3200" b="1" dirty="0">
                <a:solidFill>
                  <a:schemeClr val="bg1"/>
                </a:solidFill>
                <a:ea typeface="Impact" panose="020B0806030902050204" pitchFamily="34" charset="0"/>
                <a:cs typeface="Arial" panose="020B0604020202020204" pitchFamily="34" charset="0"/>
              </a:rPr>
              <a:t>2 </a:t>
            </a:r>
            <a:r>
              <a:rPr lang="ru-RU" sz="3200" b="1" dirty="0" smtClean="0">
                <a:solidFill>
                  <a:schemeClr val="bg1"/>
                </a:solidFill>
                <a:ea typeface="Impact" panose="020B0806030902050204" pitchFamily="34" charset="0"/>
                <a:cs typeface="Arial" panose="020B0604020202020204" pitchFamily="34" charset="0"/>
              </a:rPr>
              <a:t>447</a:t>
            </a:r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100216" y="5077104"/>
            <a:ext cx="3660265" cy="591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135255" indent="-6350" algn="ctr">
              <a:lnSpc>
                <a:spcPct val="107000"/>
              </a:lnSpc>
              <a:spcAft>
                <a:spcPts val="835"/>
              </a:spcAft>
            </a:pPr>
            <a:r>
              <a:rPr lang="ru-RU" sz="3200" b="1" dirty="0">
                <a:solidFill>
                  <a:schemeClr val="bg1"/>
                </a:solidFill>
                <a:ea typeface="Impact" panose="020B0806030902050204" pitchFamily="34" charset="0"/>
                <a:cs typeface="Arial" panose="020B0604020202020204" pitchFamily="34" charset="0"/>
              </a:rPr>
              <a:t>1 </a:t>
            </a:r>
            <a:r>
              <a:rPr lang="ru-RU" sz="3200" b="1" dirty="0" smtClean="0">
                <a:solidFill>
                  <a:schemeClr val="bg1"/>
                </a:solidFill>
                <a:ea typeface="Impact" panose="020B0806030902050204" pitchFamily="34" charset="0"/>
                <a:cs typeface="Arial" panose="020B0604020202020204" pitchFamily="34" charset="0"/>
              </a:rPr>
              <a:t>873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07536" y="2723614"/>
            <a:ext cx="5342187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11910" marR="1367790" indent="-6350">
              <a:lnSpc>
                <a:spcPct val="107000"/>
              </a:lnSpc>
              <a:spcAft>
                <a:spcPts val="580"/>
              </a:spcAft>
            </a:pPr>
            <a:r>
              <a:rPr lang="ru-RU" sz="2000" b="1" kern="0" dirty="0" smtClean="0">
                <a:solidFill>
                  <a:srgbClr val="2AA1D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канал</a:t>
            </a:r>
            <a:endParaRPr lang="en-US" sz="2000" b="1" kern="0" dirty="0">
              <a:solidFill>
                <a:srgbClr val="2AA1DA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460984" y="4067546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en-US" dirty="0" smtClean="0">
                <a:solidFill>
                  <a:schemeClr val="bg1"/>
                </a:solidFill>
                <a:latin typeface="+mj-lt"/>
                <a:ea typeface="Impact" panose="020B0806030902050204" pitchFamily="34" charset="0"/>
                <a:cs typeface="Impact" panose="020B0806030902050204" pitchFamily="34" charset="0"/>
              </a:rPr>
              <a:t>читачів</a:t>
            </a:r>
            <a:endParaRPr lang="uk-UA" dirty="0">
              <a:latin typeface="+mj-lt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471742" y="2946971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en-US" dirty="0" smtClean="0">
                <a:solidFill>
                  <a:schemeClr val="bg1"/>
                </a:solidFill>
                <a:latin typeface="+mj-lt"/>
                <a:ea typeface="Impact" panose="020B0806030902050204" pitchFamily="34" charset="0"/>
                <a:cs typeface="Impact" panose="020B0806030902050204" pitchFamily="34" charset="0"/>
              </a:rPr>
              <a:t>читачів</a:t>
            </a:r>
            <a:endParaRPr lang="uk-UA" dirty="0">
              <a:latin typeface="+mj-lt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0460877" y="5172830"/>
            <a:ext cx="1555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en-US" dirty="0" err="1">
                <a:solidFill>
                  <a:schemeClr val="bg1"/>
                </a:solidFill>
                <a:latin typeface="+mj-lt"/>
                <a:ea typeface="Impact" panose="020B0806030902050204" pitchFamily="34" charset="0"/>
                <a:cs typeface="Impact" panose="020B0806030902050204" pitchFamily="34" charset="0"/>
              </a:rPr>
              <a:t>підписни</a:t>
            </a:r>
            <a:r>
              <a:rPr lang="uk-UA" altLang="en-US" dirty="0" smtClean="0">
                <a:solidFill>
                  <a:schemeClr val="bg1"/>
                </a:solidFill>
                <a:latin typeface="+mj-lt"/>
                <a:ea typeface="Impact" panose="020B0806030902050204" pitchFamily="34" charset="0"/>
                <a:cs typeface="Impact" panose="020B0806030902050204" pitchFamily="34" charset="0"/>
              </a:rPr>
              <a:t>ка</a:t>
            </a:r>
            <a:r>
              <a:rPr lang="ru-RU" altLang="en-US" dirty="0" smtClean="0">
                <a:solidFill>
                  <a:schemeClr val="bg1"/>
                </a:solidFill>
                <a:latin typeface="+mj-lt"/>
                <a:ea typeface="Impact" panose="020B0806030902050204" pitchFamily="34" charset="0"/>
                <a:cs typeface="Impact" panose="020B0806030902050204" pitchFamily="34" charset="0"/>
              </a:rPr>
              <a:t> </a:t>
            </a:r>
            <a:endParaRPr lang="uk-UA" dirty="0">
              <a:latin typeface="+mj-lt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7532665" y="4634588"/>
            <a:ext cx="2834311" cy="4696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7526752" y="5716208"/>
            <a:ext cx="2834311" cy="4696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Рисунок 33" descr="41616294_2000574326647530_959332794406797312_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1506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7239" y="450571"/>
            <a:ext cx="6554921" cy="515868"/>
          </a:xfrm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vechirniykiev.com.ua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457074" y="1355879"/>
            <a:ext cx="3555104" cy="5158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1600" dirty="0">
                <a:solidFill>
                  <a:schemeClr val="bg1"/>
                </a:solidFill>
                <a:latin typeface="+mn-lt"/>
                <a:hlinkClick r:id="rId2"/>
              </a:rPr>
              <a:t>Подільський міст 2018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612" t="29631" r="38024" b="4057"/>
          <a:stretch/>
        </p:blipFill>
        <p:spPr>
          <a:xfrm>
            <a:off x="390494" y="4072291"/>
            <a:ext cx="1159233" cy="2363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048" t="6719" r="36129" b="17274"/>
          <a:stretch/>
        </p:blipFill>
        <p:spPr>
          <a:xfrm>
            <a:off x="1663697" y="4072291"/>
            <a:ext cx="1856479" cy="2379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981" t="23704" r="25277" b="24863"/>
          <a:stretch/>
        </p:blipFill>
        <p:spPr>
          <a:xfrm flipH="1">
            <a:off x="372890" y="1206977"/>
            <a:ext cx="3132310" cy="28136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4458"/>
          <a:stretch/>
        </p:blipFill>
        <p:spPr>
          <a:xfrm>
            <a:off x="9104656" y="1274620"/>
            <a:ext cx="2149915" cy="559559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3782770" y="1592843"/>
            <a:ext cx="3555104" cy="5158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1600" dirty="0">
                <a:solidFill>
                  <a:schemeClr val="bg1"/>
                </a:solidFill>
                <a:latin typeface="+mn-lt"/>
                <a:hlinkClick r:id="rId7"/>
              </a:rPr>
              <a:t>Подільський міст: нові кадри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976112" y="2536914"/>
            <a:ext cx="4654539" cy="5158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1600" dirty="0">
                <a:solidFill>
                  <a:schemeClr val="bg1"/>
                </a:solidFill>
                <a:latin typeface="+mn-lt"/>
                <a:hlinkClick r:id="rId8"/>
              </a:rPr>
              <a:t>Сирецький парк по-справжньому дружній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68" t="496" b="1"/>
          <a:stretch/>
        </p:blipFill>
        <p:spPr>
          <a:xfrm>
            <a:off x="9125376" y="2420471"/>
            <a:ext cx="2142195" cy="531104"/>
          </a:xfrm>
          <a:prstGeom prst="rect">
            <a:avLst/>
          </a:prstGeom>
        </p:spPr>
      </p:pic>
      <p:sp>
        <p:nvSpPr>
          <p:cNvPr id="26" name="Заголовок 1"/>
          <p:cNvSpPr txBox="1">
            <a:spLocks/>
          </p:cNvSpPr>
          <p:nvPr/>
        </p:nvSpPr>
        <p:spPr>
          <a:xfrm>
            <a:off x="3842926" y="4687768"/>
            <a:ext cx="4369492" cy="5158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1600" dirty="0">
                <a:solidFill>
                  <a:schemeClr val="bg1"/>
                </a:solidFill>
                <a:latin typeface="+mn-lt"/>
                <a:hlinkClick r:id="rId10"/>
              </a:rPr>
              <a:t>«Фестиваль чемпіонів» на Хрещатику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1" t="23975"/>
          <a:stretch/>
        </p:blipFill>
        <p:spPr>
          <a:xfrm>
            <a:off x="9125376" y="4485939"/>
            <a:ext cx="2142195" cy="56460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57" r="780"/>
          <a:stretch/>
        </p:blipFill>
        <p:spPr>
          <a:xfrm>
            <a:off x="9104656" y="5499359"/>
            <a:ext cx="2175914" cy="576731"/>
          </a:xfrm>
          <a:prstGeom prst="rect">
            <a:avLst/>
          </a:prstGeom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3762482" y="5650082"/>
            <a:ext cx="4369492" cy="5158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err="1" smtClean="0">
                <a:solidFill>
                  <a:schemeClr val="bg1"/>
                </a:solidFill>
                <a:latin typeface="+mn-lt"/>
                <a:hlinkClick r:id="rId13"/>
              </a:rPr>
              <a:t>Київский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hlinkClick r:id="rId13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+mn-lt"/>
                <a:hlinkClick r:id="rId13"/>
              </a:rPr>
              <a:t>бал на </a:t>
            </a:r>
            <a:r>
              <a:rPr lang="ru-RU" sz="1600" dirty="0" err="1">
                <a:solidFill>
                  <a:schemeClr val="bg1"/>
                </a:solidFill>
                <a:latin typeface="+mn-lt"/>
                <a:hlinkClick r:id="rId13"/>
              </a:rPr>
              <a:t>Контрактовій</a:t>
            </a:r>
            <a:r>
              <a:rPr lang="ru-RU" sz="1600" dirty="0">
                <a:solidFill>
                  <a:schemeClr val="bg1"/>
                </a:solidFill>
                <a:latin typeface="+mn-lt"/>
                <a:hlinkClick r:id="rId13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hlinkClick r:id="rId13"/>
              </a:rPr>
              <a:t>площі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4039971" y="3448901"/>
            <a:ext cx="4510471" cy="5158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hlinkClick r:id="rId14"/>
              </a:rPr>
              <a:t>Як </a:t>
            </a:r>
            <a:r>
              <a:rPr lang="ru-RU" sz="1600" dirty="0" err="1">
                <a:solidFill>
                  <a:schemeClr val="bg1"/>
                </a:solidFill>
                <a:hlinkClick r:id="rId14"/>
              </a:rPr>
              <a:t>виглядає</a:t>
            </a:r>
            <a:r>
              <a:rPr lang="ru-RU" sz="1600" dirty="0">
                <a:solidFill>
                  <a:schemeClr val="bg1"/>
                </a:solidFill>
                <a:hlinkClick r:id="rId14"/>
              </a:rPr>
              <a:t> </a:t>
            </a:r>
            <a:r>
              <a:rPr lang="ru-RU" sz="1600" dirty="0" err="1">
                <a:solidFill>
                  <a:schemeClr val="bg1"/>
                </a:solidFill>
                <a:hlinkClick r:id="rId14"/>
              </a:rPr>
              <a:t>найбільший</a:t>
            </a:r>
            <a:r>
              <a:rPr lang="ru-RU" sz="1600" dirty="0">
                <a:solidFill>
                  <a:schemeClr val="bg1"/>
                </a:solidFill>
                <a:hlinkClick r:id="rId14"/>
              </a:rPr>
              <a:t> у </a:t>
            </a:r>
            <a:r>
              <a:rPr lang="ru-RU" sz="1600" dirty="0" err="1">
                <a:solidFill>
                  <a:schemeClr val="bg1"/>
                </a:solidFill>
                <a:hlinkClick r:id="rId14"/>
              </a:rPr>
              <a:t>Києві</a:t>
            </a:r>
            <a:r>
              <a:rPr lang="ru-RU" sz="1600" dirty="0">
                <a:solidFill>
                  <a:schemeClr val="bg1"/>
                </a:solidFill>
                <a:hlinkClick r:id="rId14"/>
              </a:rPr>
              <a:t> </a:t>
            </a:r>
            <a:r>
              <a:rPr lang="ru-RU" sz="1600" dirty="0" err="1">
                <a:solidFill>
                  <a:schemeClr val="bg1"/>
                </a:solidFill>
                <a:hlinkClick r:id="rId14"/>
              </a:rPr>
              <a:t>недобудований</a:t>
            </a:r>
            <a:r>
              <a:rPr lang="ru-RU" sz="1600" dirty="0">
                <a:solidFill>
                  <a:schemeClr val="bg1"/>
                </a:solidFill>
                <a:hlinkClick r:id="rId14"/>
              </a:rPr>
              <a:t> ТРЦ </a:t>
            </a:r>
            <a:r>
              <a:rPr lang="ru-RU" sz="1600" dirty="0" err="1">
                <a:solidFill>
                  <a:schemeClr val="bg1"/>
                </a:solidFill>
                <a:hlinkClick r:id="rId14"/>
              </a:rPr>
              <a:t>біля</a:t>
            </a:r>
            <a:r>
              <a:rPr lang="ru-RU" sz="1600" dirty="0">
                <a:solidFill>
                  <a:schemeClr val="bg1"/>
                </a:solidFill>
                <a:hlinkClick r:id="rId14"/>
              </a:rPr>
              <a:t> </a:t>
            </a:r>
            <a:r>
              <a:rPr lang="ru-RU" sz="1600" dirty="0" err="1">
                <a:solidFill>
                  <a:schemeClr val="bg1"/>
                </a:solidFill>
                <a:hlinkClick r:id="rId14"/>
              </a:rPr>
              <a:t>Північного</a:t>
            </a:r>
            <a:r>
              <a:rPr lang="ru-RU" sz="1600" dirty="0">
                <a:solidFill>
                  <a:schemeClr val="bg1"/>
                </a:solidFill>
                <a:hlinkClick r:id="rId14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hlinkClick r:id="rId14"/>
              </a:rPr>
              <a:t>мосту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376" y="3425599"/>
            <a:ext cx="2142195" cy="586316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1780334" y="0"/>
            <a:ext cx="7559975" cy="551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  мультимедійна платформа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41616294_2000574326647530_959332794406797312_n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15684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hlinkClick r:id="rId2"/>
          </p:cNvPr>
          <p:cNvSpPr txBox="1"/>
          <p:nvPr/>
        </p:nvSpPr>
        <p:spPr>
          <a:xfrm>
            <a:off x="1082396" y="1527812"/>
            <a:ext cx="8524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>
                <a:solidFill>
                  <a:schemeClr val="bg1"/>
                </a:solidFill>
                <a:hlinkClick r:id="rId3"/>
              </a:rPr>
              <a:t>На </a:t>
            </a:r>
            <a:r>
              <a:rPr lang="ru-RU" b="1" dirty="0">
                <a:solidFill>
                  <a:schemeClr val="bg1"/>
                </a:solidFill>
                <a:hlinkClick r:id="rId3"/>
              </a:rPr>
              <a:t>Подільському мосту у </a:t>
            </a:r>
            <a:r>
              <a:rPr lang="ru-RU" b="1" dirty="0" err="1">
                <a:solidFill>
                  <a:schemeClr val="bg1"/>
                </a:solidFill>
                <a:hlinkClick r:id="rId3"/>
              </a:rPr>
              <a:t>Києві</a:t>
            </a:r>
            <a:r>
              <a:rPr lang="ru-RU" b="1" dirty="0">
                <a:solidFill>
                  <a:schemeClr val="bg1"/>
                </a:solidFill>
                <a:hlinkClick r:id="rId3"/>
              </a:rPr>
              <a:t> </a:t>
            </a:r>
            <a:r>
              <a:rPr lang="ru-RU" b="1" dirty="0" err="1">
                <a:solidFill>
                  <a:schemeClr val="bg1"/>
                </a:solidFill>
                <a:hlinkClick r:id="rId3"/>
              </a:rPr>
              <a:t>готуються</a:t>
            </a:r>
            <a:r>
              <a:rPr lang="ru-RU" b="1" dirty="0">
                <a:solidFill>
                  <a:schemeClr val="bg1"/>
                </a:solidFill>
                <a:hlinkClick r:id="rId3"/>
              </a:rPr>
              <a:t> </a:t>
            </a:r>
            <a:r>
              <a:rPr lang="ru-RU" b="1" dirty="0" smtClean="0">
                <a:solidFill>
                  <a:schemeClr val="bg1"/>
                </a:solidFill>
                <a:hlinkClick r:id="rId3"/>
              </a:rPr>
              <a:t>до </a:t>
            </a:r>
            <a:r>
              <a:rPr lang="ru-RU" b="1" dirty="0" err="1">
                <a:solidFill>
                  <a:schemeClr val="bg1"/>
                </a:solidFill>
                <a:hlinkClick r:id="rId3"/>
              </a:rPr>
              <a:t>найголовнішої</a:t>
            </a:r>
            <a:r>
              <a:rPr lang="ru-RU" b="1" dirty="0">
                <a:solidFill>
                  <a:schemeClr val="bg1"/>
                </a:solidFill>
                <a:hlinkClick r:id="rId3"/>
              </a:rPr>
              <a:t> в </a:t>
            </a:r>
            <a:endParaRPr lang="ru-RU" b="1" dirty="0" smtClean="0">
              <a:solidFill>
                <a:schemeClr val="bg1"/>
              </a:solidFill>
              <a:hlinkClick r:id="rId3"/>
            </a:endParaRPr>
          </a:p>
          <a:p>
            <a:pPr fontAlgn="base"/>
            <a:r>
              <a:rPr lang="ru-RU" b="1" dirty="0" err="1" smtClean="0">
                <a:solidFill>
                  <a:schemeClr val="bg1"/>
                </a:solidFill>
                <a:hlinkClick r:id="rId3"/>
              </a:rPr>
              <a:t>історії</a:t>
            </a:r>
            <a:r>
              <a:rPr lang="ru-RU" b="1" dirty="0" smtClean="0">
                <a:solidFill>
                  <a:schemeClr val="bg1"/>
                </a:solidFill>
                <a:hlinkClick r:id="rId3"/>
              </a:rPr>
              <a:t>  </a:t>
            </a:r>
            <a:r>
              <a:rPr lang="ru-RU" b="1" dirty="0" err="1" smtClean="0">
                <a:solidFill>
                  <a:schemeClr val="bg1"/>
                </a:solidFill>
                <a:hlinkClick r:id="rId3"/>
              </a:rPr>
              <a:t>будівництва</a:t>
            </a:r>
            <a:r>
              <a:rPr lang="ru-RU" b="1" dirty="0" smtClean="0">
                <a:solidFill>
                  <a:schemeClr val="bg1"/>
                </a:solidFill>
                <a:hlinkClick r:id="rId3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hlinkClick r:id="rId3"/>
              </a:rPr>
              <a:t>операції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2396" y="2598338"/>
            <a:ext cx="829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b="1" dirty="0" smtClean="0">
                <a:solidFill>
                  <a:schemeClr val="bg1"/>
                </a:solidFill>
                <a:hlinkClick r:id="rId4"/>
              </a:rPr>
              <a:t>5 </a:t>
            </a:r>
            <a:r>
              <a:rPr lang="ru-RU" b="1" dirty="0" smtClean="0">
                <a:solidFill>
                  <a:schemeClr val="bg1"/>
                </a:solidFill>
                <a:hlinkClick r:id="rId4"/>
              </a:rPr>
              <a:t> </a:t>
            </a:r>
            <a:r>
              <a:rPr lang="ru-RU" b="1" dirty="0">
                <a:solidFill>
                  <a:schemeClr val="bg1"/>
                </a:solidFill>
                <a:hlinkClick r:id="rId4"/>
              </a:rPr>
              <a:t>головних причин підвищення вартості проїзду у </a:t>
            </a:r>
            <a:r>
              <a:rPr lang="ru-RU" b="1" dirty="0" err="1">
                <a:solidFill>
                  <a:schemeClr val="bg1"/>
                </a:solidFill>
                <a:hlinkClick r:id="rId4"/>
              </a:rPr>
              <a:t>Києві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2396" y="3384153"/>
            <a:ext cx="9033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err="1" smtClean="0">
                <a:solidFill>
                  <a:schemeClr val="bg1"/>
                </a:solidFill>
                <a:hlinkClick r:id="rId5"/>
              </a:rPr>
              <a:t>Замість</a:t>
            </a:r>
            <a:r>
              <a:rPr lang="ru-RU" b="1" dirty="0" smtClean="0">
                <a:solidFill>
                  <a:schemeClr val="bg1"/>
                </a:solidFill>
                <a:hlinkClick r:id="rId5"/>
              </a:rPr>
              <a:t> </a:t>
            </a:r>
            <a:r>
              <a:rPr lang="ru-RU" b="1" dirty="0" err="1">
                <a:solidFill>
                  <a:schemeClr val="bg1"/>
                </a:solidFill>
                <a:hlinkClick r:id="rId5"/>
              </a:rPr>
              <a:t>Київенерго</a:t>
            </a:r>
            <a:r>
              <a:rPr lang="ru-RU" b="1" dirty="0">
                <a:solidFill>
                  <a:schemeClr val="bg1"/>
                </a:solidFill>
                <a:hlinkClick r:id="rId5"/>
              </a:rPr>
              <a:t>: як </a:t>
            </a:r>
            <a:r>
              <a:rPr lang="ru-RU" b="1" dirty="0" err="1">
                <a:solidFill>
                  <a:schemeClr val="bg1"/>
                </a:solidFill>
                <a:hlinkClick r:id="rId5"/>
              </a:rPr>
              <a:t>щомісячно</a:t>
            </a:r>
            <a:r>
              <a:rPr lang="ru-RU" b="1" dirty="0">
                <a:solidFill>
                  <a:schemeClr val="bg1"/>
                </a:solidFill>
                <a:hlinkClick r:id="rId5"/>
              </a:rPr>
              <a:t> </a:t>
            </a:r>
            <a:r>
              <a:rPr lang="ru-RU" b="1" dirty="0" err="1">
                <a:solidFill>
                  <a:schemeClr val="bg1"/>
                </a:solidFill>
                <a:hlinkClick r:id="rId5"/>
              </a:rPr>
              <a:t>передавати</a:t>
            </a:r>
            <a:r>
              <a:rPr lang="ru-RU" b="1" dirty="0">
                <a:solidFill>
                  <a:schemeClr val="bg1"/>
                </a:solidFill>
                <a:hlinkClick r:id="rId5"/>
              </a:rPr>
              <a:t> </a:t>
            </a:r>
            <a:r>
              <a:rPr lang="ru-RU" b="1" dirty="0" err="1">
                <a:solidFill>
                  <a:schemeClr val="bg1"/>
                </a:solidFill>
                <a:hlinkClick r:id="rId5"/>
              </a:rPr>
              <a:t>показники</a:t>
            </a:r>
            <a:r>
              <a:rPr lang="ru-RU" b="1" dirty="0">
                <a:solidFill>
                  <a:schemeClr val="bg1"/>
                </a:solidFill>
                <a:hlinkClick r:id="rId5"/>
              </a:rPr>
              <a:t> </a:t>
            </a:r>
            <a:endParaRPr lang="ru-RU" b="1" dirty="0" smtClean="0">
              <a:solidFill>
                <a:schemeClr val="bg1"/>
              </a:solidFill>
              <a:hlinkClick r:id="rId5"/>
            </a:endParaRPr>
          </a:p>
          <a:p>
            <a:pPr fontAlgn="base"/>
            <a:r>
              <a:rPr lang="ru-RU" b="1" dirty="0" err="1" smtClean="0">
                <a:solidFill>
                  <a:schemeClr val="bg1"/>
                </a:solidFill>
                <a:hlinkClick r:id="rId5"/>
              </a:rPr>
              <a:t>лічильників</a:t>
            </a:r>
            <a:r>
              <a:rPr lang="ru-RU" b="1" dirty="0" smtClean="0">
                <a:solidFill>
                  <a:schemeClr val="bg1"/>
                </a:solidFill>
                <a:hlinkClick r:id="rId5"/>
              </a:rPr>
              <a:t> до </a:t>
            </a:r>
            <a:r>
              <a:rPr lang="ru-RU" b="1" dirty="0">
                <a:solidFill>
                  <a:schemeClr val="bg1"/>
                </a:solidFill>
                <a:hlinkClick r:id="rId5"/>
              </a:rPr>
              <a:t>нового </a:t>
            </a:r>
            <a:r>
              <a:rPr lang="ru-RU" b="1" dirty="0" err="1" smtClean="0">
                <a:solidFill>
                  <a:schemeClr val="bg1"/>
                </a:solidFill>
                <a:hlinkClick r:id="rId5"/>
              </a:rPr>
              <a:t>підприємства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1101" y="4320793"/>
            <a:ext cx="616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err="1" smtClean="0">
                <a:solidFill>
                  <a:schemeClr val="bg1"/>
                </a:solidFill>
                <a:hlinkClick r:id="rId6"/>
              </a:rPr>
              <a:t>Нові</a:t>
            </a:r>
            <a:r>
              <a:rPr lang="ru-RU" b="1" dirty="0" smtClean="0">
                <a:solidFill>
                  <a:schemeClr val="bg1"/>
                </a:solidFill>
                <a:hlinkClick r:id="rId6"/>
              </a:rPr>
              <a:t> </a:t>
            </a:r>
            <a:r>
              <a:rPr lang="ru-RU" b="1" dirty="0">
                <a:solidFill>
                  <a:schemeClr val="bg1"/>
                </a:solidFill>
                <a:hlinkClick r:id="rId6"/>
              </a:rPr>
              <a:t>правила: як паркуватися на вулицях </a:t>
            </a:r>
            <a:r>
              <a:rPr lang="ru-RU" b="1" dirty="0" err="1">
                <a:solidFill>
                  <a:schemeClr val="bg1"/>
                </a:solidFill>
                <a:hlinkClick r:id="rId6"/>
              </a:rPr>
              <a:t>Києва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1101" y="5152846"/>
            <a:ext cx="9116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err="1" smtClean="0">
                <a:solidFill>
                  <a:schemeClr val="bg1"/>
                </a:solidFill>
                <a:hlinkClick r:id="rId7"/>
              </a:rPr>
              <a:t>Швидка</a:t>
            </a:r>
            <a:r>
              <a:rPr lang="ru-RU" b="1" dirty="0" smtClean="0">
                <a:solidFill>
                  <a:schemeClr val="bg1"/>
                </a:solidFill>
                <a:hlinkClick r:id="rId7"/>
              </a:rPr>
              <a:t> </a:t>
            </a:r>
            <a:r>
              <a:rPr lang="ru-RU" b="1" dirty="0" err="1">
                <a:solidFill>
                  <a:schemeClr val="bg1"/>
                </a:solidFill>
                <a:hlinkClick r:id="rId7"/>
              </a:rPr>
              <a:t>допомога</a:t>
            </a:r>
            <a:r>
              <a:rPr lang="ru-RU" b="1" dirty="0">
                <a:solidFill>
                  <a:schemeClr val="bg1"/>
                </a:solidFill>
                <a:hlinkClick r:id="rId7"/>
              </a:rPr>
              <a:t> </a:t>
            </a:r>
            <a:r>
              <a:rPr lang="ru-RU" b="1" dirty="0" err="1">
                <a:solidFill>
                  <a:schemeClr val="bg1"/>
                </a:solidFill>
                <a:hlinkClick r:id="rId7"/>
              </a:rPr>
              <a:t>більше</a:t>
            </a:r>
            <a:r>
              <a:rPr lang="ru-RU" b="1" dirty="0">
                <a:solidFill>
                  <a:schemeClr val="bg1"/>
                </a:solidFill>
                <a:hlinkClick r:id="rId7"/>
              </a:rPr>
              <a:t> не </a:t>
            </a:r>
            <a:r>
              <a:rPr lang="ru-RU" b="1" dirty="0" err="1">
                <a:solidFill>
                  <a:schemeClr val="bg1"/>
                </a:solidFill>
                <a:hlinkClick r:id="rId7"/>
              </a:rPr>
              <a:t>безкоштовне</a:t>
            </a:r>
            <a:r>
              <a:rPr lang="ru-RU" b="1" dirty="0">
                <a:solidFill>
                  <a:schemeClr val="bg1"/>
                </a:solidFill>
                <a:hlinkClick r:id="rId7"/>
              </a:rPr>
              <a:t> </a:t>
            </a:r>
            <a:r>
              <a:rPr lang="ru-RU" b="1" dirty="0" err="1">
                <a:solidFill>
                  <a:schemeClr val="bg1"/>
                </a:solidFill>
                <a:hlinkClick r:id="rId7"/>
              </a:rPr>
              <a:t>таксі</a:t>
            </a:r>
            <a:r>
              <a:rPr lang="ru-RU" b="1" dirty="0">
                <a:solidFill>
                  <a:schemeClr val="bg1"/>
                </a:solidFill>
                <a:hlinkClick r:id="rId7"/>
              </a:rPr>
              <a:t>: </a:t>
            </a:r>
            <a:r>
              <a:rPr lang="ru-RU" b="1" dirty="0" err="1">
                <a:solidFill>
                  <a:schemeClr val="bg1"/>
                </a:solidFill>
                <a:hlinkClick r:id="rId7"/>
              </a:rPr>
              <a:t>зміни</a:t>
            </a:r>
            <a:r>
              <a:rPr lang="ru-RU" b="1" dirty="0">
                <a:solidFill>
                  <a:schemeClr val="bg1"/>
                </a:solidFill>
                <a:hlinkClick r:id="rId7"/>
              </a:rPr>
              <a:t> в </a:t>
            </a:r>
            <a:r>
              <a:rPr lang="ru-RU" b="1" dirty="0" err="1">
                <a:solidFill>
                  <a:schemeClr val="bg1"/>
                </a:solidFill>
                <a:hlinkClick r:id="rId7"/>
              </a:rPr>
              <a:t>роботі</a:t>
            </a:r>
            <a:r>
              <a:rPr lang="ru-RU" b="1" dirty="0">
                <a:solidFill>
                  <a:schemeClr val="bg1"/>
                </a:solidFill>
                <a:hlinkClick r:id="rId7"/>
              </a:rPr>
              <a:t> «</a:t>
            </a:r>
            <a:r>
              <a:rPr lang="ru-RU" b="1" dirty="0" err="1">
                <a:solidFill>
                  <a:schemeClr val="bg1"/>
                </a:solidFill>
                <a:hlinkClick r:id="rId7"/>
              </a:rPr>
              <a:t>парамедиків</a:t>
            </a:r>
            <a:r>
              <a:rPr lang="ru-RU" b="1" dirty="0">
                <a:solidFill>
                  <a:schemeClr val="bg1"/>
                </a:solidFill>
                <a:hlinkClick r:id="rId7"/>
              </a:rPr>
              <a:t>» </a:t>
            </a:r>
            <a:r>
              <a:rPr lang="ru-RU" b="1" dirty="0" err="1">
                <a:solidFill>
                  <a:schemeClr val="bg1"/>
                </a:solidFill>
                <a:hlinkClick r:id="rId7"/>
              </a:rPr>
              <a:t>Києва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 hidden="1"/>
          <p:cNvSpPr/>
          <p:nvPr/>
        </p:nvSpPr>
        <p:spPr>
          <a:xfrm>
            <a:off x="9973166" y="1763572"/>
            <a:ext cx="2226264" cy="468000"/>
          </a:xfrm>
          <a:prstGeom prst="rect">
            <a:avLst/>
          </a:prstGeom>
          <a:solidFill>
            <a:srgbClr val="F78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63" name="Группа 62"/>
          <p:cNvGrpSpPr/>
          <p:nvPr/>
        </p:nvGrpSpPr>
        <p:grpSpPr>
          <a:xfrm>
            <a:off x="9973414" y="3414863"/>
            <a:ext cx="2226015" cy="523220"/>
            <a:chOff x="6522307" y="1677308"/>
            <a:chExt cx="3274836" cy="523220"/>
          </a:xfrm>
          <a:solidFill>
            <a:srgbClr val="F7877C"/>
          </a:solidFill>
        </p:grpSpPr>
        <p:sp>
          <p:nvSpPr>
            <p:cNvPr id="22" name="Прямоугольник 21"/>
            <p:cNvSpPr/>
            <p:nvPr/>
          </p:nvSpPr>
          <p:spPr>
            <a:xfrm>
              <a:off x="6522307" y="1710269"/>
              <a:ext cx="3274836" cy="46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52132" y="1677308"/>
              <a:ext cx="2050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27</a:t>
              </a: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054</a:t>
              </a:r>
              <a:endPara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9973164" y="2525984"/>
            <a:ext cx="2226265" cy="523220"/>
            <a:chOff x="6521939" y="1090024"/>
            <a:chExt cx="3275204" cy="523220"/>
          </a:xfrm>
          <a:solidFill>
            <a:srgbClr val="F7877C"/>
          </a:solidFill>
        </p:grpSpPr>
        <p:sp>
          <p:nvSpPr>
            <p:cNvPr id="26" name="Прямоугольник 25"/>
            <p:cNvSpPr/>
            <p:nvPr/>
          </p:nvSpPr>
          <p:spPr>
            <a:xfrm>
              <a:off x="6521939" y="1113044"/>
              <a:ext cx="3275204" cy="46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51946" y="1090024"/>
              <a:ext cx="2069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7 4</a:t>
              </a:r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92</a:t>
              </a:r>
              <a:endPara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9983460" y="4243849"/>
            <a:ext cx="2229828" cy="523220"/>
            <a:chOff x="6516697" y="2259154"/>
            <a:chExt cx="3280446" cy="523220"/>
          </a:xfrm>
          <a:solidFill>
            <a:srgbClr val="F7877C"/>
          </a:solidFill>
        </p:grpSpPr>
        <p:sp>
          <p:nvSpPr>
            <p:cNvPr id="30" name="Прямоугольник 29"/>
            <p:cNvSpPr/>
            <p:nvPr/>
          </p:nvSpPr>
          <p:spPr>
            <a:xfrm>
              <a:off x="6516697" y="2300249"/>
              <a:ext cx="3280446" cy="46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51946" y="2259154"/>
              <a:ext cx="2055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</a:t>
              </a:r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188</a:t>
              </a:r>
              <a:endPara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9962172" y="5195145"/>
            <a:ext cx="2229828" cy="523220"/>
            <a:chOff x="6522583" y="2906290"/>
            <a:chExt cx="3280446" cy="523220"/>
          </a:xfrm>
          <a:solidFill>
            <a:srgbClr val="F7877C"/>
          </a:solidFill>
        </p:grpSpPr>
        <p:sp>
          <p:nvSpPr>
            <p:cNvPr id="38" name="Прямоугольник 37"/>
            <p:cNvSpPr/>
            <p:nvPr/>
          </p:nvSpPr>
          <p:spPr>
            <a:xfrm>
              <a:off x="6522583" y="2943772"/>
              <a:ext cx="3280446" cy="46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188106" y="2906290"/>
              <a:ext cx="20500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348</a:t>
              </a:r>
              <a:endPara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9998170" y="1523705"/>
            <a:ext cx="2226265" cy="523220"/>
            <a:chOff x="6521939" y="1090024"/>
            <a:chExt cx="3275204" cy="523220"/>
          </a:xfrm>
          <a:solidFill>
            <a:srgbClr val="F7877C"/>
          </a:solidFill>
        </p:grpSpPr>
        <p:sp>
          <p:nvSpPr>
            <p:cNvPr id="37" name="Прямоугольник 36"/>
            <p:cNvSpPr/>
            <p:nvPr/>
          </p:nvSpPr>
          <p:spPr>
            <a:xfrm>
              <a:off x="6521939" y="1113044"/>
              <a:ext cx="3275204" cy="46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151946" y="1090024"/>
              <a:ext cx="2069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35 0</a:t>
              </a:r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92</a:t>
              </a:r>
              <a:endPara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3" y="1159334"/>
            <a:ext cx="898358" cy="12168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" y="2198558"/>
            <a:ext cx="1118065" cy="10379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4" y="3185803"/>
            <a:ext cx="952507" cy="9525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5" y="4253667"/>
            <a:ext cx="530553" cy="53055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96" y="5160612"/>
            <a:ext cx="638565" cy="638565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123720" y="328981"/>
            <a:ext cx="7799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 Роз'яснення суті і цілей міських політик</a:t>
            </a: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hlinkClick r:id="rId13"/>
              </a:rPr>
              <a:t>vechirniykiev.com.ua</a:t>
            </a:r>
            <a:endParaRPr lang="en-US" sz="2400" dirty="0" smtClean="0">
              <a:solidFill>
                <a:prstClr val="black"/>
              </a:solidFill>
            </a:endParaRPr>
          </a:p>
          <a:p>
            <a:pPr algn="ctr"/>
            <a:endParaRPr lang="uk-UA" sz="2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pic>
        <p:nvPicPr>
          <p:cNvPr id="33" name="Рисунок 32" descr="41616294_2000574326647530_959332794406797312_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17376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9FF7964-381B-4122-9F3C-EAF1D068F7B3}"/>
              </a:ext>
            </a:extLst>
          </p:cNvPr>
          <p:cNvSpPr/>
          <p:nvPr/>
        </p:nvSpPr>
        <p:spPr>
          <a:xfrm>
            <a:off x="9666212" y="1843574"/>
            <a:ext cx="2525788" cy="669859"/>
          </a:xfrm>
          <a:prstGeom prst="rect">
            <a:avLst/>
          </a:prstGeom>
          <a:solidFill>
            <a:srgbClr val="F78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CF9F4AE-C240-4FC6-B871-4ACF8A4F23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746" r="23299"/>
          <a:stretch/>
        </p:blipFill>
        <p:spPr>
          <a:xfrm>
            <a:off x="265686" y="3051653"/>
            <a:ext cx="798532" cy="759059"/>
          </a:xfrm>
          <a:prstGeom prst="rect">
            <a:avLst/>
          </a:prstGeom>
        </p:spPr>
      </p:pic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xmlns="" id="{02006E0A-D5F1-4738-82E6-238720B3759B}"/>
              </a:ext>
            </a:extLst>
          </p:cNvPr>
          <p:cNvSpPr/>
          <p:nvPr/>
        </p:nvSpPr>
        <p:spPr>
          <a:xfrm rot="5400000">
            <a:off x="1222072" y="2055134"/>
            <a:ext cx="483415" cy="433184"/>
          </a:xfrm>
          <a:prstGeom prst="triangle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75B03E2-4312-4607-B4B5-D1463F91D316}"/>
              </a:ext>
            </a:extLst>
          </p:cNvPr>
          <p:cNvSpPr/>
          <p:nvPr/>
        </p:nvSpPr>
        <p:spPr>
          <a:xfrm>
            <a:off x="9693060" y="5382674"/>
            <a:ext cx="2528061" cy="673345"/>
          </a:xfrm>
          <a:prstGeom prst="rect">
            <a:avLst/>
          </a:prstGeom>
          <a:solidFill>
            <a:srgbClr val="F78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3DFCE4C-B399-48D2-91E7-4BD67001AE69}"/>
              </a:ext>
            </a:extLst>
          </p:cNvPr>
          <p:cNvSpPr txBox="1"/>
          <p:nvPr/>
        </p:nvSpPr>
        <p:spPr>
          <a:xfrm>
            <a:off x="10128676" y="5433373"/>
            <a:ext cx="1446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18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544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xmlns="" id="{12453A78-108D-4553-877B-F6CEA9FBD27D}"/>
              </a:ext>
            </a:extLst>
          </p:cNvPr>
          <p:cNvSpPr/>
          <p:nvPr/>
        </p:nvSpPr>
        <p:spPr>
          <a:xfrm rot="5400000">
            <a:off x="1187265" y="5429001"/>
            <a:ext cx="525837" cy="433184"/>
          </a:xfrm>
          <a:prstGeom prst="triangle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D42D2B4-5700-40D1-851D-7632B8F0A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3" y="5214790"/>
            <a:ext cx="768046" cy="887822"/>
          </a:xfrm>
          <a:prstGeom prst="rect">
            <a:avLst/>
          </a:prstGeom>
        </p:spPr>
      </p:pic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xmlns="" id="{9605973D-0E6C-4077-9C68-BF3ADD42D63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84635" y="1853695"/>
          <a:ext cx="747644" cy="793062"/>
        </p:xfrm>
        <a:graphic>
          <a:graphicData uri="http://schemas.openxmlformats.org/presentationml/2006/ole">
            <p:oleObj spid="_x0000_s2078" name="Image" r:id="rId5" imgW="2717460" imgH="2882540" progId="">
              <p:embed/>
            </p:oleObj>
          </a:graphicData>
        </a:graphic>
      </p:graphicFrame>
      <p:sp>
        <p:nvSpPr>
          <p:cNvPr id="13" name="Равнобедренный треугольник 12">
            <a:extLst>
              <a:ext uri="{FF2B5EF4-FFF2-40B4-BE49-F238E27FC236}">
                <a16:creationId xmlns:a16="http://schemas.microsoft.com/office/drawing/2014/main" xmlns="" id="{25A58A3D-DC8D-4141-BE51-775786B4589E}"/>
              </a:ext>
            </a:extLst>
          </p:cNvPr>
          <p:cNvSpPr/>
          <p:nvPr/>
        </p:nvSpPr>
        <p:spPr>
          <a:xfrm rot="5400000">
            <a:off x="1222072" y="3237399"/>
            <a:ext cx="483415" cy="433184"/>
          </a:xfrm>
          <a:prstGeom prst="triangle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4F79794-5202-4F7D-952C-EA3CB4C48CAD}"/>
              </a:ext>
            </a:extLst>
          </p:cNvPr>
          <p:cNvSpPr/>
          <p:nvPr/>
        </p:nvSpPr>
        <p:spPr>
          <a:xfrm>
            <a:off x="9681919" y="3055699"/>
            <a:ext cx="2525788" cy="669859"/>
          </a:xfrm>
          <a:prstGeom prst="rect">
            <a:avLst/>
          </a:prstGeom>
          <a:solidFill>
            <a:srgbClr val="F78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6DB8D5E2-4FC9-4F0A-99F2-4D07A10D8E81}"/>
              </a:ext>
            </a:extLst>
          </p:cNvPr>
          <p:cNvSpPr/>
          <p:nvPr/>
        </p:nvSpPr>
        <p:spPr>
          <a:xfrm>
            <a:off x="9681919" y="4267824"/>
            <a:ext cx="2525788" cy="669859"/>
          </a:xfrm>
          <a:prstGeom prst="rect">
            <a:avLst/>
          </a:prstGeom>
          <a:solidFill>
            <a:srgbClr val="F78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77FE44-D505-4760-B63F-4B5BAAB79629}"/>
              </a:ext>
            </a:extLst>
          </p:cNvPr>
          <p:cNvSpPr txBox="1"/>
          <p:nvPr/>
        </p:nvSpPr>
        <p:spPr>
          <a:xfrm>
            <a:off x="10083601" y="3110995"/>
            <a:ext cx="1446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31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5</a:t>
            </a:r>
            <a:r>
              <a:rPr lang="uk-UA" sz="3200" b="1" dirty="0">
                <a:solidFill>
                  <a:schemeClr val="bg1"/>
                </a:solidFill>
              </a:rPr>
              <a:t>99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63F4752-EF40-4D93-A138-C9A26B987ACD}"/>
              </a:ext>
            </a:extLst>
          </p:cNvPr>
          <p:cNvSpPr txBox="1"/>
          <p:nvPr/>
        </p:nvSpPr>
        <p:spPr>
          <a:xfrm>
            <a:off x="10083601" y="1868543"/>
            <a:ext cx="1446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3</a:t>
            </a:r>
            <a:r>
              <a:rPr lang="en-US" sz="3200" b="1" dirty="0" smtClean="0">
                <a:solidFill>
                  <a:schemeClr val="bg1"/>
                </a:solidFill>
              </a:rPr>
              <a:t>5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075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5D57963-8B62-4F10-A50D-94D16DB2E46C}"/>
              </a:ext>
            </a:extLst>
          </p:cNvPr>
          <p:cNvSpPr txBox="1"/>
          <p:nvPr/>
        </p:nvSpPr>
        <p:spPr>
          <a:xfrm>
            <a:off x="841102" y="598991"/>
            <a:ext cx="8370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Актуальна </a:t>
            </a:r>
            <a:r>
              <a:rPr lang="ru-RU" sz="2400" b="1" dirty="0" err="1" smtClean="0">
                <a:solidFill>
                  <a:schemeClr val="bg1"/>
                </a:solidFill>
              </a:rPr>
              <a:t>інформація</a:t>
            </a:r>
            <a:r>
              <a:rPr lang="ru-RU" sz="2400" b="1" dirty="0" smtClean="0">
                <a:solidFill>
                  <a:schemeClr val="bg1"/>
                </a:solidFill>
              </a:rPr>
              <a:t>  про </a:t>
            </a:r>
            <a:r>
              <a:rPr lang="ru-RU" sz="2400" b="1" dirty="0" err="1" smtClean="0">
                <a:solidFill>
                  <a:schemeClr val="bg1"/>
                </a:solidFill>
              </a:rPr>
              <a:t>діяльність</a:t>
            </a:r>
            <a:r>
              <a:rPr lang="ru-RU" sz="2400" b="1" dirty="0" smtClean="0">
                <a:solidFill>
                  <a:schemeClr val="bg1"/>
                </a:solidFill>
              </a:rPr>
              <a:t>  </a:t>
            </a:r>
            <a:r>
              <a:rPr lang="ru-RU" sz="2400" b="1" dirty="0" err="1">
                <a:solidFill>
                  <a:schemeClr val="bg1"/>
                </a:solidFill>
              </a:rPr>
              <a:t>Київради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hlinkClick r:id="rId6"/>
            <a:extLst>
              <a:ext uri="{FF2B5EF4-FFF2-40B4-BE49-F238E27FC236}">
                <a16:creationId xmlns:a16="http://schemas.microsoft.com/office/drawing/2014/main" xmlns="" id="{7646B428-C9FD-4AD1-A7E9-9B162C3A77C9}"/>
              </a:ext>
            </a:extLst>
          </p:cNvPr>
          <p:cNvSpPr txBox="1"/>
          <p:nvPr/>
        </p:nvSpPr>
        <p:spPr>
          <a:xfrm>
            <a:off x="1799691" y="5354309"/>
            <a:ext cx="6453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>
                <a:solidFill>
                  <a:schemeClr val="bg1"/>
                </a:solidFill>
                <a:hlinkClick r:id="rId7"/>
              </a:rPr>
              <a:t>Вікторія Муха показала </a:t>
            </a:r>
            <a:r>
              <a:rPr lang="ru-RU" b="1" dirty="0" err="1">
                <a:solidFill>
                  <a:schemeClr val="bg1"/>
                </a:solidFill>
                <a:hlinkClick r:id="rId7"/>
              </a:rPr>
              <a:t>якими</a:t>
            </a:r>
            <a:r>
              <a:rPr lang="ru-RU" b="1" dirty="0">
                <a:solidFill>
                  <a:schemeClr val="bg1"/>
                </a:solidFill>
                <a:hlinkClick r:id="rId7"/>
              </a:rPr>
              <a:t> спортивними стали </a:t>
            </a:r>
            <a:r>
              <a:rPr lang="ru-RU" b="1" dirty="0" err="1">
                <a:solidFill>
                  <a:schemeClr val="bg1"/>
                </a:solidFill>
                <a:hlinkClick r:id="rId7"/>
              </a:rPr>
              <a:t>Новобіличі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hlinkClick r:id="rId8"/>
            <a:extLst>
              <a:ext uri="{FF2B5EF4-FFF2-40B4-BE49-F238E27FC236}">
                <a16:creationId xmlns:a16="http://schemas.microsoft.com/office/drawing/2014/main" xmlns="" id="{3ADFAF1B-0451-4C6A-8B25-70D30DD4C32C}"/>
              </a:ext>
            </a:extLst>
          </p:cNvPr>
          <p:cNvSpPr txBox="1"/>
          <p:nvPr/>
        </p:nvSpPr>
        <p:spPr>
          <a:xfrm>
            <a:off x="1799691" y="3130826"/>
            <a:ext cx="731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>
                <a:solidFill>
                  <a:schemeClr val="bg1"/>
                </a:solidFill>
                <a:hlinkClick r:id="rId9"/>
              </a:rPr>
              <a:t>Владислав Михайленко про </a:t>
            </a:r>
            <a:r>
              <a:rPr lang="ru-RU" b="1" dirty="0" err="1">
                <a:solidFill>
                  <a:schemeClr val="bg1"/>
                </a:solidFill>
                <a:hlinkClick r:id="rId9"/>
              </a:rPr>
              <a:t>заборону</a:t>
            </a:r>
            <a:r>
              <a:rPr lang="ru-RU" b="1" dirty="0">
                <a:solidFill>
                  <a:schemeClr val="bg1"/>
                </a:solidFill>
                <a:hlinkClick r:id="rId9"/>
              </a:rPr>
              <a:t> </a:t>
            </a:r>
            <a:r>
              <a:rPr lang="ru-RU" b="1" dirty="0" err="1">
                <a:solidFill>
                  <a:schemeClr val="bg1"/>
                </a:solidFill>
                <a:hlinkClick r:id="rId9"/>
              </a:rPr>
              <a:t>нічного</a:t>
            </a:r>
            <a:r>
              <a:rPr lang="ru-RU" b="1" dirty="0">
                <a:solidFill>
                  <a:schemeClr val="bg1"/>
                </a:solidFill>
                <a:hlinkClick r:id=""/>
              </a:rPr>
              <a:t> </a:t>
            </a:r>
          </a:p>
          <a:p>
            <a:pPr fontAlgn="base"/>
            <a:r>
              <a:rPr lang="ru-RU" b="1" dirty="0">
                <a:solidFill>
                  <a:schemeClr val="bg1"/>
                </a:solidFill>
                <a:hlinkClick r:id=""/>
              </a:rPr>
              <a:t>продажу алкоголю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hlinkClick r:id="rId8"/>
            <a:extLst>
              <a:ext uri="{FF2B5EF4-FFF2-40B4-BE49-F238E27FC236}">
                <a16:creationId xmlns:a16="http://schemas.microsoft.com/office/drawing/2014/main" xmlns="" id="{D9882DDF-FA19-45F6-8504-522553D9FE22}"/>
              </a:ext>
            </a:extLst>
          </p:cNvPr>
          <p:cNvSpPr txBox="1"/>
          <p:nvPr/>
        </p:nvSpPr>
        <p:spPr>
          <a:xfrm>
            <a:off x="1799691" y="2065560"/>
            <a:ext cx="7314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>
                <a:solidFill>
                  <a:schemeClr val="bg1"/>
                </a:solidFill>
                <a:hlinkClick r:id="rId10"/>
              </a:rPr>
              <a:t>Олесь </a:t>
            </a:r>
            <a:r>
              <a:rPr lang="ru-RU" b="1" dirty="0" err="1">
                <a:solidFill>
                  <a:schemeClr val="bg1"/>
                </a:solidFill>
                <a:hlinkClick r:id="rId10"/>
              </a:rPr>
              <a:t>Маляревич</a:t>
            </a:r>
            <a:r>
              <a:rPr lang="ru-RU" b="1" dirty="0">
                <a:solidFill>
                  <a:schemeClr val="bg1"/>
                </a:solidFill>
                <a:hlinkClick r:id="rId10"/>
              </a:rPr>
              <a:t> про </a:t>
            </a:r>
            <a:r>
              <a:rPr lang="ru-RU" b="1" dirty="0" err="1">
                <a:solidFill>
                  <a:schemeClr val="bg1"/>
                </a:solidFill>
                <a:hlinkClick r:id="rId10"/>
              </a:rPr>
              <a:t>нічний</a:t>
            </a:r>
            <a:r>
              <a:rPr lang="ru-RU" b="1" dirty="0">
                <a:solidFill>
                  <a:schemeClr val="bg1"/>
                </a:solidFill>
                <a:hlinkClick r:id="rId10"/>
              </a:rPr>
              <a:t> флешмоб у </a:t>
            </a:r>
            <a:r>
              <a:rPr lang="ru-RU" b="1" dirty="0" err="1">
                <a:solidFill>
                  <a:schemeClr val="bg1"/>
                </a:solidFill>
                <a:hlinkClick r:id="rId10"/>
              </a:rPr>
              <a:t>піжамах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hlinkClick r:id="rId8"/>
            <a:extLst>
              <a:ext uri="{FF2B5EF4-FFF2-40B4-BE49-F238E27FC236}">
                <a16:creationId xmlns:a16="http://schemas.microsoft.com/office/drawing/2014/main" xmlns="" id="{0FE0D042-6F8B-4ACF-B40E-322C809B5CBF}"/>
              </a:ext>
            </a:extLst>
          </p:cNvPr>
          <p:cNvSpPr txBox="1"/>
          <p:nvPr/>
        </p:nvSpPr>
        <p:spPr>
          <a:xfrm>
            <a:off x="1799691" y="4249504"/>
            <a:ext cx="731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>
                <a:solidFill>
                  <a:schemeClr val="bg1"/>
                </a:solidFill>
                <a:hlinkClick r:id="rId11"/>
              </a:rPr>
              <a:t>У </a:t>
            </a:r>
            <a:r>
              <a:rPr lang="ru-RU" b="1" dirty="0" err="1">
                <a:solidFill>
                  <a:schemeClr val="bg1"/>
                </a:solidFill>
                <a:hlinkClick r:id="rId11"/>
              </a:rPr>
              <a:t>Києві</a:t>
            </a:r>
            <a:r>
              <a:rPr lang="ru-RU" b="1" dirty="0">
                <a:solidFill>
                  <a:schemeClr val="bg1"/>
                </a:solidFill>
                <a:hlinkClick r:id="rId11"/>
              </a:rPr>
              <a:t> </a:t>
            </a:r>
            <a:r>
              <a:rPr lang="ru-RU" b="1" dirty="0" err="1">
                <a:solidFill>
                  <a:schemeClr val="bg1"/>
                </a:solidFill>
                <a:hlinkClick r:id="rId11"/>
              </a:rPr>
              <a:t>зносять</a:t>
            </a:r>
            <a:r>
              <a:rPr lang="ru-RU" b="1" dirty="0">
                <a:solidFill>
                  <a:schemeClr val="bg1"/>
                </a:solidFill>
                <a:hlinkClick r:id="rId11"/>
              </a:rPr>
              <a:t> </a:t>
            </a:r>
            <a:r>
              <a:rPr lang="ru-RU" b="1" dirty="0" err="1">
                <a:solidFill>
                  <a:schemeClr val="bg1"/>
                </a:solidFill>
                <a:hlinkClick r:id="rId11"/>
              </a:rPr>
              <a:t>величезний</a:t>
            </a:r>
            <a:r>
              <a:rPr lang="ru-RU" b="1" dirty="0">
                <a:solidFill>
                  <a:schemeClr val="bg1"/>
                </a:solidFill>
                <a:hlinkClick r:id="rId11"/>
              </a:rPr>
              <a:t> МАФ з наркотиками – </a:t>
            </a:r>
            <a:r>
              <a:rPr lang="ru-RU" b="1" dirty="0" err="1">
                <a:solidFill>
                  <a:schemeClr val="bg1"/>
                </a:solidFill>
                <a:hlinkClick r:id="rId11"/>
              </a:rPr>
              <a:t>Андрій</a:t>
            </a:r>
            <a:r>
              <a:rPr lang="ru-RU" b="1" dirty="0">
                <a:solidFill>
                  <a:schemeClr val="bg1"/>
                </a:solidFill>
                <a:hlinkClick r:id="rId11"/>
              </a:rPr>
              <a:t> </a:t>
            </a:r>
            <a:r>
              <a:rPr lang="ru-RU" b="1" dirty="0" err="1">
                <a:solidFill>
                  <a:schemeClr val="bg1"/>
                </a:solidFill>
                <a:hlinkClick r:id="rId11"/>
              </a:rPr>
              <a:t>Андрєєв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D5D66B1-FD6C-4065-A783-FA45A9B5FB54}"/>
              </a:ext>
            </a:extLst>
          </p:cNvPr>
          <p:cNvSpPr txBox="1"/>
          <p:nvPr/>
        </p:nvSpPr>
        <p:spPr>
          <a:xfrm>
            <a:off x="10128676" y="4310365"/>
            <a:ext cx="1446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27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864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32" name="Равнобедренный треугольник 31">
            <a:extLst>
              <a:ext uri="{FF2B5EF4-FFF2-40B4-BE49-F238E27FC236}">
                <a16:creationId xmlns:a16="http://schemas.microsoft.com/office/drawing/2014/main" xmlns="" id="{26BEA79B-D5DC-423D-B276-12AE716938C7}"/>
              </a:ext>
            </a:extLst>
          </p:cNvPr>
          <p:cNvSpPr/>
          <p:nvPr/>
        </p:nvSpPr>
        <p:spPr>
          <a:xfrm rot="5400000">
            <a:off x="1206365" y="4335481"/>
            <a:ext cx="483415" cy="433184"/>
          </a:xfrm>
          <a:prstGeom prst="triangle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xmlns="" id="{F181C066-8332-49A1-A533-A8F84A221AB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24246" y="4198892"/>
          <a:ext cx="835073" cy="743921"/>
        </p:xfrm>
        <a:graphic>
          <a:graphicData uri="http://schemas.openxmlformats.org/presentationml/2006/ole">
            <p:oleObj spid="_x0000_s2079" name="Image" r:id="rId12" imgW="3606349" imgH="3212698" progId="">
              <p:embed/>
            </p:oleObj>
          </a:graphicData>
        </a:graphic>
      </p:graphicFrame>
      <p:pic>
        <p:nvPicPr>
          <p:cNvPr id="24" name="Рисунок 23" descr="41616294_2000574326647530_959332794406797312_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31725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2848" y="1336643"/>
            <a:ext cx="3048000" cy="1295399"/>
          </a:xfrm>
          <a:prstGeom prst="roundRect">
            <a:avLst/>
          </a:prstGeom>
          <a:solidFill>
            <a:srgbClr val="F78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spc="120" dirty="0" err="1"/>
              <a:t>Мультімедійна</a:t>
            </a:r>
            <a:r>
              <a:rPr lang="uk-UA" spc="120" dirty="0"/>
              <a:t/>
            </a:r>
            <a:br>
              <a:rPr lang="uk-UA" spc="120" dirty="0"/>
            </a:br>
            <a:r>
              <a:rPr lang="uk-UA" dirty="0"/>
              <a:t>платформа</a:t>
            </a:r>
            <a:endParaRPr lang="en-US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442581" y="1336643"/>
            <a:ext cx="3048000" cy="1295399"/>
          </a:xfrm>
          <a:prstGeom prst="roundRect">
            <a:avLst/>
          </a:prstGeom>
          <a:solidFill>
            <a:srgbClr val="F78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Стрім</a:t>
            </a:r>
          </a:p>
          <a:p>
            <a:pPr algn="ctr"/>
            <a:r>
              <a:rPr lang="uk-UA" dirty="0" smtClean="0"/>
              <a:t>трансляції</a:t>
            </a:r>
            <a:endParaRPr lang="en-US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812314" y="1336642"/>
            <a:ext cx="3048000" cy="1295399"/>
          </a:xfrm>
          <a:prstGeom prst="roundRect">
            <a:avLst/>
          </a:prstGeom>
          <a:solidFill>
            <a:srgbClr val="F78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spc="120" dirty="0"/>
              <a:t>Студія</a:t>
            </a:r>
          </a:p>
          <a:p>
            <a:pPr algn="ctr"/>
            <a:r>
              <a:rPr lang="uk-UA" dirty="0"/>
              <a:t>інтернет-мовлення</a:t>
            </a:r>
            <a:endParaRPr lang="en-US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072848" y="3107262"/>
            <a:ext cx="3048000" cy="1295399"/>
          </a:xfrm>
          <a:prstGeom prst="roundRect">
            <a:avLst/>
          </a:prstGeom>
          <a:solidFill>
            <a:srgbClr val="F78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spc="120" dirty="0"/>
              <a:t>Соціологічні</a:t>
            </a:r>
          </a:p>
          <a:p>
            <a:pPr algn="ctr"/>
            <a:r>
              <a:rPr lang="uk-UA" dirty="0"/>
              <a:t>дослідження</a:t>
            </a:r>
            <a:endParaRPr lang="en-US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442581" y="3107261"/>
            <a:ext cx="3048000" cy="1295399"/>
          </a:xfrm>
          <a:prstGeom prst="roundRect">
            <a:avLst/>
          </a:prstGeom>
          <a:solidFill>
            <a:srgbClr val="F78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spc="120" dirty="0" smtClean="0"/>
              <a:t>Аналітика</a:t>
            </a:r>
            <a:endParaRPr lang="uk-UA" sz="2000" spc="120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812314" y="3107261"/>
            <a:ext cx="3048000" cy="1295399"/>
          </a:xfrm>
          <a:prstGeom prst="roundRect">
            <a:avLst/>
          </a:prstGeom>
          <a:solidFill>
            <a:srgbClr val="F78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spc="120" dirty="0"/>
              <a:t>Мобільні</a:t>
            </a:r>
          </a:p>
          <a:p>
            <a:pPr algn="ctr"/>
            <a:r>
              <a:rPr lang="uk-UA" dirty="0"/>
              <a:t>додатки</a:t>
            </a:r>
            <a:endParaRPr lang="en-US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2848" y="4965997"/>
            <a:ext cx="3048000" cy="1295399"/>
          </a:xfrm>
          <a:prstGeom prst="roundRect">
            <a:avLst/>
          </a:prstGeom>
          <a:solidFill>
            <a:srgbClr val="F78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spc="120" dirty="0"/>
              <a:t>Персоналізація</a:t>
            </a:r>
          </a:p>
          <a:p>
            <a:pPr algn="ctr"/>
            <a:r>
              <a:rPr lang="uk-UA" dirty="0"/>
              <a:t>контенту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42581" y="4965996"/>
            <a:ext cx="3048000" cy="1295399"/>
          </a:xfrm>
          <a:prstGeom prst="roundRect">
            <a:avLst/>
          </a:prstGeom>
          <a:solidFill>
            <a:srgbClr val="F78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spc="120" dirty="0"/>
              <a:t>Розумна</a:t>
            </a:r>
          </a:p>
          <a:p>
            <a:pPr algn="ctr"/>
            <a:r>
              <a:rPr lang="uk-UA" dirty="0"/>
              <a:t>реклама</a:t>
            </a:r>
            <a:endParaRPr lang="en-US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12314" y="4965996"/>
            <a:ext cx="3048000" cy="1295399"/>
          </a:xfrm>
          <a:prstGeom prst="roundRect">
            <a:avLst/>
          </a:prstGeom>
          <a:solidFill>
            <a:srgbClr val="F78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Мережеви</a:t>
            </a:r>
            <a:r>
              <a:rPr lang="uk-UA" dirty="0" smtClean="0"/>
              <a:t> </a:t>
            </a:r>
            <a:r>
              <a:rPr lang="uk-UA" dirty="0"/>
              <a:t>спільноти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538995" y="236633"/>
            <a:ext cx="8520449" cy="10523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hlinkClick r:id="rId2"/>
              </a:rPr>
              <a:t>vechirniykiev.com.ua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uk-UA" sz="1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відкрита комунікаційна платформа київської громади</a:t>
            </a:r>
          </a:p>
          <a:p>
            <a:pPr algn="ctr"/>
            <a:r>
              <a:rPr lang="uk-UA" sz="1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Перспективи  розвитку : </a:t>
            </a:r>
            <a:endParaRPr lang="en-US" sz="18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Рисунок 13" descr="41616294_2000574326647530_959332794406797312_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99852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0396" y="2466575"/>
            <a:ext cx="9404723" cy="140053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Дякую </a:t>
            </a:r>
            <a:r>
              <a:rPr lang="uk-UA" b="1" dirty="0">
                <a:solidFill>
                  <a:schemeClr val="bg1"/>
                </a:solidFill>
              </a:rPr>
              <a:t>за увагу!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41616294_2000574326647530_959332794406797312_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492343" y="660762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94593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41616294_2000574326647530_959332794406797312_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5" name="Объект 2"/>
          <p:cNvSpPr>
            <a:spLocks noGrp="1"/>
          </p:cNvSpPr>
          <p:nvPr>
            <p:ph idx="1"/>
          </p:nvPr>
        </p:nvSpPr>
        <p:spPr>
          <a:xfrm>
            <a:off x="468086" y="1652563"/>
            <a:ext cx="10972800" cy="38447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sz="2800" dirty="0">
                <a:solidFill>
                  <a:schemeClr val="bg1"/>
                </a:solidFill>
              </a:rPr>
              <a:t>р</a:t>
            </a:r>
            <a:r>
              <a:rPr lang="uk-UA" sz="2800" dirty="0" smtClean="0">
                <a:solidFill>
                  <a:schemeClr val="bg1"/>
                </a:solidFill>
              </a:rPr>
              <a:t>еформування комунальних ЗМІ </a:t>
            </a: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chemeClr val="bg1"/>
                </a:solidFill>
              </a:rPr>
              <a:t>с</a:t>
            </a:r>
            <a:r>
              <a:rPr lang="uk-UA" sz="2800" dirty="0" smtClean="0">
                <a:solidFill>
                  <a:schemeClr val="bg1"/>
                </a:solidFill>
              </a:rPr>
              <a:t>успільний запит на комунікацію «влада – громадськість»</a:t>
            </a:r>
          </a:p>
          <a:p>
            <a:pPr>
              <a:lnSpc>
                <a:spcPct val="150000"/>
              </a:lnSpc>
            </a:pPr>
            <a:r>
              <a:rPr lang="uk-UA" sz="2800" dirty="0" smtClean="0">
                <a:solidFill>
                  <a:schemeClr val="bg1"/>
                </a:solidFill>
              </a:rPr>
              <a:t>поширення </a:t>
            </a:r>
            <a:r>
              <a:rPr lang="uk-UA" sz="2800" dirty="0" err="1" smtClean="0">
                <a:solidFill>
                  <a:schemeClr val="bg1"/>
                </a:solidFill>
              </a:rPr>
              <a:t>фейків</a:t>
            </a:r>
            <a:r>
              <a:rPr lang="uk-UA" sz="2800" dirty="0" smtClean="0">
                <a:solidFill>
                  <a:schemeClr val="bg1"/>
                </a:solidFill>
              </a:rPr>
              <a:t> та дезінформація</a:t>
            </a:r>
          </a:p>
          <a:p>
            <a:pPr>
              <a:lnSpc>
                <a:spcPct val="150000"/>
              </a:lnSpc>
            </a:pPr>
            <a:r>
              <a:rPr lang="uk-UA" sz="2800" dirty="0" smtClean="0">
                <a:solidFill>
                  <a:schemeClr val="bg1"/>
                </a:solidFill>
              </a:rPr>
              <a:t>гостра потреба формування суспільної довіри</a:t>
            </a:r>
          </a:p>
          <a:p>
            <a:pPr>
              <a:lnSpc>
                <a:spcPct val="150000"/>
              </a:lnSpc>
            </a:pPr>
            <a:r>
              <a:rPr lang="uk-UA" sz="2800" dirty="0" smtClean="0">
                <a:solidFill>
                  <a:schemeClr val="bg1"/>
                </a:solidFill>
              </a:rPr>
              <a:t>зниження рівня довіри до влади</a:t>
            </a:r>
          </a:p>
          <a:p>
            <a:pPr>
              <a:lnSpc>
                <a:spcPct val="150000"/>
              </a:lnSpc>
            </a:pPr>
            <a:endParaRPr lang="uk-UA" sz="2800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61604" y="430377"/>
            <a:ext cx="25859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ВИКЛИКИ</a:t>
            </a:r>
            <a:endParaRPr lang="ru-RU" sz="4000" b="1" dirty="0"/>
          </a:p>
        </p:txBody>
      </p:sp>
    </p:spTree>
    <p:extLst>
      <p:ext uri="{BB962C8B-B14F-4D97-AF65-F5344CB8AC3E}">
        <p14:creationId xmlns="" xmlns:p14="http://schemas.microsoft.com/office/powerpoint/2010/main" val="12294644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1616294_2000574326647530_959332794406797312_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1514" y="399599"/>
            <a:ext cx="961208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Рівень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довіри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місцевих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органів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влади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за 5-бальною системою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1514" y="3317006"/>
            <a:ext cx="112884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 smtClean="0">
                <a:solidFill>
                  <a:schemeClr val="bg1"/>
                </a:solidFill>
              </a:rPr>
              <a:t>Розподіл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відповідей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>
                <a:solidFill>
                  <a:schemeClr val="bg1"/>
                </a:solidFill>
              </a:rPr>
              <a:t>на </a:t>
            </a:r>
            <a:r>
              <a:rPr lang="ru-RU" sz="2200" b="1" dirty="0" err="1">
                <a:solidFill>
                  <a:schemeClr val="bg1"/>
                </a:solidFill>
              </a:rPr>
              <a:t>запитання</a:t>
            </a:r>
            <a:r>
              <a:rPr lang="ru-RU" sz="2200" b="1" dirty="0">
                <a:solidFill>
                  <a:schemeClr val="bg1"/>
                </a:solidFill>
              </a:rPr>
              <a:t> «Як Ви </a:t>
            </a:r>
            <a:r>
              <a:rPr lang="ru-RU" sz="2200" b="1" dirty="0" err="1">
                <a:solidFill>
                  <a:schemeClr val="bg1"/>
                </a:solidFill>
              </a:rPr>
              <a:t>вважаєте</a:t>
            </a:r>
            <a:r>
              <a:rPr lang="ru-RU" sz="2200" b="1" dirty="0">
                <a:solidFill>
                  <a:schemeClr val="bg1"/>
                </a:solidFill>
              </a:rPr>
              <a:t>, </a:t>
            </a:r>
            <a:r>
              <a:rPr lang="ru-RU" sz="2200" b="1" dirty="0" err="1">
                <a:solidFill>
                  <a:schemeClr val="bg1"/>
                </a:solidFill>
              </a:rPr>
              <a:t>наскільки</a:t>
            </a:r>
            <a:r>
              <a:rPr lang="ru-RU" sz="2200" b="1" dirty="0">
                <a:solidFill>
                  <a:schemeClr val="bg1"/>
                </a:solidFill>
              </a:rPr>
              <a:t> Ваша думка буде </a:t>
            </a:r>
            <a:r>
              <a:rPr lang="ru-RU" sz="2200" b="1" dirty="0" err="1">
                <a:solidFill>
                  <a:schemeClr val="bg1"/>
                </a:solidFill>
              </a:rPr>
              <a:t>врахована</a:t>
            </a:r>
            <a:r>
              <a:rPr lang="ru-RU" sz="2200" b="1" dirty="0">
                <a:solidFill>
                  <a:schemeClr val="bg1"/>
                </a:solidFill>
              </a:rPr>
              <a:t> при </a:t>
            </a:r>
            <a:r>
              <a:rPr lang="ru-RU" sz="2200" b="1" dirty="0" err="1" smtClean="0">
                <a:solidFill>
                  <a:schemeClr val="bg1"/>
                </a:solidFill>
              </a:rPr>
              <a:t>прийнятті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рішень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місцевою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владою</a:t>
            </a:r>
            <a:r>
              <a:rPr lang="ru-RU" sz="2200" b="1" dirty="0" smtClean="0">
                <a:solidFill>
                  <a:schemeClr val="bg1"/>
                </a:solidFill>
              </a:rPr>
              <a:t>?»</a:t>
            </a:r>
            <a:endParaRPr lang="ru-RU" sz="2200" dirty="0">
              <a:solidFill>
                <a:schemeClr val="bg1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67057717"/>
              </p:ext>
            </p:extLst>
          </p:nvPr>
        </p:nvGraphicFramePr>
        <p:xfrm>
          <a:off x="114299" y="4256314"/>
          <a:ext cx="11342915" cy="19432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3858"/>
                <a:gridCol w="3298372"/>
                <a:gridCol w="3287486"/>
                <a:gridCol w="2743199"/>
              </a:tblGrid>
              <a:tr h="1546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</a:rPr>
                        <a:t>Зовсім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не буде </a:t>
                      </a:r>
                      <a:r>
                        <a:rPr lang="ru-RU" sz="1600" dirty="0" err="1">
                          <a:effectLst/>
                        </a:rPr>
                        <a:t>врахована</a:t>
                      </a:r>
                      <a:r>
                        <a:rPr lang="ru-RU" sz="1600" dirty="0">
                          <a:effectLst/>
                        </a:rPr>
                        <a:t>/</a:t>
                      </a:r>
                      <a:r>
                        <a:rPr lang="ru-RU" sz="1600" dirty="0" err="1">
                          <a:effectLst/>
                        </a:rPr>
                        <a:t>Скоріше</a:t>
                      </a:r>
                      <a:r>
                        <a:rPr lang="ru-RU" sz="1600" dirty="0">
                          <a:effectLst/>
                        </a:rPr>
                        <a:t> не буде </a:t>
                      </a:r>
                      <a:r>
                        <a:rPr lang="ru-RU" sz="1600" dirty="0" err="1">
                          <a:effectLst/>
                        </a:rPr>
                        <a:t>врахована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Не </a:t>
                      </a:r>
                      <a:r>
                        <a:rPr lang="ru-RU" sz="1600" dirty="0" err="1">
                          <a:effectLst/>
                        </a:rPr>
                        <a:t>знають</a:t>
                      </a:r>
                      <a:r>
                        <a:rPr lang="ru-RU" sz="1600" dirty="0">
                          <a:effectLst/>
                        </a:rPr>
                        <a:t>, буде </a:t>
                      </a:r>
                      <a:r>
                        <a:rPr lang="ru-RU" sz="1600" dirty="0" err="1">
                          <a:effectLst/>
                        </a:rPr>
                        <a:t>врахована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чині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</a:rPr>
                        <a:t>Скоріше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буде </a:t>
                      </a:r>
                      <a:r>
                        <a:rPr lang="ru-RU" sz="1600" dirty="0" err="1">
                          <a:effectLst/>
                        </a:rPr>
                        <a:t>врахована</a:t>
                      </a:r>
                      <a:r>
                        <a:rPr lang="ru-RU" sz="1600" dirty="0">
                          <a:effectLst/>
                        </a:rPr>
                        <a:t>/Точно буде </a:t>
                      </a:r>
                      <a:r>
                        <a:rPr lang="ru-RU" sz="1600" dirty="0" err="1">
                          <a:effectLst/>
                        </a:rPr>
                        <a:t>врахована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</a:tr>
              <a:tr h="396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Київ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58%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31%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6%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0" y="6301648"/>
            <a:ext cx="11710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accent1"/>
                </a:solidFill>
              </a:rPr>
              <a:t>Дослідження</a:t>
            </a:r>
            <a:r>
              <a:rPr lang="ru-RU" sz="1600" b="1" dirty="0" smtClean="0">
                <a:solidFill>
                  <a:schemeClr val="accent1"/>
                </a:solidFill>
              </a:rPr>
              <a:t>  </a:t>
            </a:r>
            <a:r>
              <a:rPr lang="ru-RU" sz="1600" b="1" dirty="0" err="1" smtClean="0">
                <a:solidFill>
                  <a:schemeClr val="accent1"/>
                </a:solidFill>
              </a:rPr>
              <a:t>Асоціації</a:t>
            </a:r>
            <a:r>
              <a:rPr lang="ru-RU" sz="1600" b="1" dirty="0" smtClean="0">
                <a:solidFill>
                  <a:schemeClr val="accent1"/>
                </a:solidFill>
              </a:rPr>
              <a:t>  </a:t>
            </a:r>
            <a:r>
              <a:rPr lang="ru-RU" sz="1600" b="1" dirty="0" err="1" smtClean="0">
                <a:solidFill>
                  <a:schemeClr val="accent1"/>
                </a:solidFill>
              </a:rPr>
              <a:t>міст</a:t>
            </a:r>
            <a:r>
              <a:rPr lang="ru-RU" sz="1600" b="1" dirty="0" smtClean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України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smtClean="0">
                <a:solidFill>
                  <a:schemeClr val="accent1"/>
                </a:solidFill>
              </a:rPr>
              <a:t>за </a:t>
            </a:r>
            <a:r>
              <a:rPr lang="ru-RU" sz="1600" b="1" dirty="0" err="1" smtClean="0">
                <a:solidFill>
                  <a:schemeClr val="accent1"/>
                </a:solidFill>
              </a:rPr>
              <a:t>підтримки</a:t>
            </a:r>
            <a:r>
              <a:rPr lang="ru-RU" sz="1600" b="1" dirty="0" smtClean="0">
                <a:solidFill>
                  <a:schemeClr val="accent1"/>
                </a:solidFill>
              </a:rPr>
              <a:t> </a:t>
            </a:r>
            <a:r>
              <a:rPr lang="ru-RU" sz="1600" b="1" dirty="0" err="1" smtClean="0">
                <a:solidFill>
                  <a:schemeClr val="accent1"/>
                </a:solidFill>
              </a:rPr>
              <a:t>Асоціації</a:t>
            </a:r>
            <a:r>
              <a:rPr lang="ru-RU" sz="1600" b="1" dirty="0" smtClean="0">
                <a:solidFill>
                  <a:schemeClr val="accent1"/>
                </a:solidFill>
              </a:rPr>
              <a:t>  </a:t>
            </a:r>
            <a:r>
              <a:rPr lang="ru-RU" sz="1600" b="1" dirty="0" err="1" smtClean="0">
                <a:solidFill>
                  <a:schemeClr val="accent1"/>
                </a:solidFill>
              </a:rPr>
              <a:t>місцевих</a:t>
            </a:r>
            <a:r>
              <a:rPr lang="ru-RU" sz="1600" b="1" dirty="0" smtClean="0">
                <a:solidFill>
                  <a:schemeClr val="accent1"/>
                </a:solidFill>
              </a:rPr>
              <a:t> і </a:t>
            </a:r>
            <a:r>
              <a:rPr lang="ru-RU" sz="1600" b="1" dirty="0" err="1" smtClean="0">
                <a:solidFill>
                  <a:schemeClr val="accent1"/>
                </a:solidFill>
              </a:rPr>
              <a:t>регіональних</a:t>
            </a:r>
            <a:r>
              <a:rPr lang="ru-RU" sz="1600" b="1" dirty="0" smtClean="0">
                <a:solidFill>
                  <a:schemeClr val="accent1"/>
                </a:solidFill>
              </a:rPr>
              <a:t> </a:t>
            </a:r>
            <a:r>
              <a:rPr lang="ru-RU" sz="1600" b="1" dirty="0" err="1" smtClean="0">
                <a:solidFill>
                  <a:schemeClr val="accent1"/>
                </a:solidFill>
              </a:rPr>
              <a:t>влад</a:t>
            </a:r>
            <a:r>
              <a:rPr lang="ru-RU" sz="1600" b="1" dirty="0" smtClean="0">
                <a:solidFill>
                  <a:schemeClr val="accent1"/>
                </a:solidFill>
              </a:rPr>
              <a:t> </a:t>
            </a:r>
            <a:r>
              <a:rPr lang="ru-RU" sz="1600" b="1" dirty="0" err="1" smtClean="0">
                <a:solidFill>
                  <a:schemeClr val="accent1"/>
                </a:solidFill>
              </a:rPr>
              <a:t>Норвегії</a:t>
            </a:r>
            <a:r>
              <a:rPr lang="ru-RU" sz="1600" b="1" dirty="0" smtClean="0">
                <a:solidFill>
                  <a:schemeClr val="accent1"/>
                </a:solidFill>
              </a:rPr>
              <a:t> , 2018 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04408745"/>
              </p:ext>
            </p:extLst>
          </p:nvPr>
        </p:nvGraphicFramePr>
        <p:xfrm>
          <a:off x="402771" y="1230086"/>
          <a:ext cx="9601200" cy="18832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9057"/>
                <a:gridCol w="1812433"/>
                <a:gridCol w="1649403"/>
                <a:gridCol w="1445248"/>
                <a:gridCol w="2065059"/>
              </a:tblGrid>
              <a:tr h="1026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</a:rPr>
                        <a:t>Міська</a:t>
                      </a:r>
                      <a:r>
                        <a:rPr lang="ru-RU" sz="1600" dirty="0" smtClean="0">
                          <a:effectLst/>
                        </a:rPr>
                        <a:t> рада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Депутат </a:t>
                      </a:r>
                      <a:r>
                        <a:rPr lang="ru-RU" sz="1600" dirty="0" err="1">
                          <a:effectLst/>
                        </a:rPr>
                        <a:t>міської</a:t>
                      </a:r>
                      <a:r>
                        <a:rPr lang="ru-RU" sz="1600" dirty="0">
                          <a:effectLst/>
                        </a:rPr>
                        <a:t> ради </a:t>
                      </a:r>
                      <a:r>
                        <a:rPr lang="ru-RU" sz="1600" dirty="0" err="1">
                          <a:effectLst/>
                        </a:rPr>
                        <a:t>від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вашого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виборчого</a:t>
                      </a:r>
                      <a:r>
                        <a:rPr lang="ru-RU" sz="1600" dirty="0">
                          <a:effectLst/>
                        </a:rPr>
                        <a:t> округу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2014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2017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2014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2017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</a:tr>
              <a:tr h="413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Київ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2.6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2.4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3.3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2.2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03512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Європейські практики:</a:t>
            </a:r>
            <a:br>
              <a:rPr lang="uk-UA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Centrum </a:t>
            </a:r>
            <a:r>
              <a:rPr lang="en-US" sz="2800" b="1" dirty="0" err="1" smtClean="0">
                <a:solidFill>
                  <a:schemeClr val="bg1"/>
                </a:solidFill>
              </a:rPr>
              <a:t>Komunikacji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Społecznej</a:t>
            </a:r>
            <a:r>
              <a:rPr lang="uk-UA" sz="2800" b="1" dirty="0" smtClean="0">
                <a:solidFill>
                  <a:schemeClr val="bg1"/>
                </a:solidFill>
              </a:rPr>
              <a:t/>
            </a:r>
            <a:br>
              <a:rPr lang="uk-UA" sz="2800" b="1" dirty="0" smtClean="0">
                <a:solidFill>
                  <a:schemeClr val="bg1"/>
                </a:solidFill>
              </a:rPr>
            </a:br>
            <a:r>
              <a:rPr lang="uk-UA" sz="2800" b="1" dirty="0" smtClean="0">
                <a:solidFill>
                  <a:schemeClr val="bg1"/>
                </a:solidFill>
              </a:rPr>
              <a:t>Центр суспільних комунікацій м. Варшава</a:t>
            </a:r>
            <a:endParaRPr lang="en-US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56904" y="2110155"/>
            <a:ext cx="8946541" cy="4099728"/>
          </a:xfrm>
        </p:spPr>
        <p:txBody>
          <a:bodyPr>
            <a:normAutofit fontScale="77500" lnSpcReduction="20000"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Центр фінансується з бюджету міста 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18- районів(дільниць) Варшави -18 координаторів Центру</a:t>
            </a:r>
          </a:p>
          <a:p>
            <a:pPr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Завдання й функції: 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 консультації жителів  з питань благоустрою та розвитку територій;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зміцнення механізму участі громадськості  у плануванні публічних просторів;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залучення громадськості до розвитку  інфраструктури районів;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зменшення ризиків локальних конфліктів;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роз'яснення міських політик;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розвиток механізмів  Громадського бюджету;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і</a:t>
            </a:r>
            <a:r>
              <a:rPr lang="uk-UA" sz="2400" b="1" dirty="0" smtClean="0">
                <a:solidFill>
                  <a:schemeClr val="bg1"/>
                </a:solidFill>
              </a:rPr>
              <a:t>нформаційні </a:t>
            </a:r>
            <a:r>
              <a:rPr lang="uk-UA" sz="2400" b="1" dirty="0" err="1" smtClean="0">
                <a:solidFill>
                  <a:schemeClr val="bg1"/>
                </a:solidFill>
              </a:rPr>
              <a:t>кампанії</a:t>
            </a:r>
            <a:r>
              <a:rPr lang="uk-UA" dirty="0" err="1" smtClean="0"/>
              <a:t>аоуправління</a:t>
            </a:r>
            <a:r>
              <a:rPr lang="uk-UA" dirty="0" smtClean="0"/>
              <a:t> розвитком інфраструктури районів та мікрорайонів. </a:t>
            </a:r>
            <a:endParaRPr lang="uk-UA" dirty="0" smtClean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41616294_2000574326647530_959332794406797312_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547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62425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Centrum </a:t>
            </a:r>
            <a:r>
              <a:rPr lang="en-US" sz="2800" b="1" dirty="0" err="1" smtClean="0">
                <a:solidFill>
                  <a:schemeClr val="bg1"/>
                </a:solidFill>
              </a:rPr>
              <a:t>Komunikacji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Społecznej</a:t>
            </a:r>
            <a:r>
              <a:rPr lang="uk-UA" sz="2800" b="1" dirty="0" smtClean="0">
                <a:solidFill>
                  <a:schemeClr val="bg1"/>
                </a:solidFill>
              </a:rPr>
              <a:t/>
            </a:r>
            <a:br>
              <a:rPr lang="uk-UA" sz="2800" b="1" dirty="0" smtClean="0">
                <a:solidFill>
                  <a:schemeClr val="bg1"/>
                </a:solidFill>
              </a:rPr>
            </a:br>
            <a:r>
              <a:rPr lang="uk-UA" sz="2800" b="1" dirty="0" smtClean="0">
                <a:solidFill>
                  <a:schemeClr val="bg1"/>
                </a:solidFill>
              </a:rPr>
              <a:t>Центр суспільних комунікацій м. Варшава</a:t>
            </a:r>
            <a:r>
              <a:rPr lang="en-US" sz="4400" b="1" dirty="0" smtClean="0"/>
              <a:t/>
            </a:r>
            <a:br>
              <a:rPr lang="en-US" sz="4400" b="1" dirty="0" smtClean="0"/>
            </a:b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0" y="1589314"/>
            <a:ext cx="10602686" cy="465908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uk-UA" altLang="pl-PL" dirty="0" smtClean="0">
                <a:solidFill>
                  <a:schemeClr val="bg1"/>
                </a:solidFill>
              </a:rPr>
              <a:t>консультації </a:t>
            </a:r>
            <a:r>
              <a:rPr lang="pl-PL" altLang="pl-PL" dirty="0" smtClean="0">
                <a:solidFill>
                  <a:schemeClr val="bg1"/>
                </a:solidFill>
              </a:rPr>
              <a:t>on-line</a:t>
            </a:r>
          </a:p>
          <a:p>
            <a:pPr>
              <a:spcBef>
                <a:spcPts val="0"/>
              </a:spcBef>
            </a:pPr>
            <a:r>
              <a:rPr lang="uk-UA" altLang="pl-PL" dirty="0" err="1" smtClean="0">
                <a:solidFill>
                  <a:schemeClr val="bg1"/>
                </a:solidFill>
              </a:rPr>
              <a:t>“живі”</a:t>
            </a:r>
            <a:r>
              <a:rPr lang="uk-UA" altLang="pl-PL" dirty="0" smtClean="0">
                <a:solidFill>
                  <a:schemeClr val="bg1"/>
                </a:solidFill>
              </a:rPr>
              <a:t> зустрічі</a:t>
            </a:r>
            <a:endParaRPr lang="pl-PL" altLang="pl-PL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uk-UA" altLang="pl-PL" dirty="0" smtClean="0">
                <a:solidFill>
                  <a:schemeClr val="bg1"/>
                </a:solidFill>
              </a:rPr>
              <a:t>інтерв'ю</a:t>
            </a:r>
          </a:p>
          <a:p>
            <a:pPr>
              <a:spcBef>
                <a:spcPts val="0"/>
              </a:spcBef>
            </a:pPr>
            <a:r>
              <a:rPr lang="uk-UA" altLang="pl-PL" dirty="0" smtClean="0">
                <a:solidFill>
                  <a:schemeClr val="bg1"/>
                </a:solidFill>
              </a:rPr>
              <a:t>анкети</a:t>
            </a:r>
          </a:p>
          <a:p>
            <a:pPr>
              <a:spcBef>
                <a:spcPts val="0"/>
              </a:spcBef>
            </a:pPr>
            <a:r>
              <a:rPr lang="uk-UA" altLang="pl-PL" dirty="0" smtClean="0">
                <a:solidFill>
                  <a:schemeClr val="bg1"/>
                </a:solidFill>
              </a:rPr>
              <a:t>семінари, тренінги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5608" y="1478464"/>
            <a:ext cx="6958626" cy="45957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027" y="3494314"/>
            <a:ext cx="4002887" cy="26082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41616294_2000574326647530_959332794406797312_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377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086" y="203201"/>
            <a:ext cx="8630194" cy="1513839"/>
          </a:xfrm>
        </p:spPr>
        <p:txBody>
          <a:bodyPr/>
          <a:lstStyle/>
          <a:p>
            <a:pPr algn="ctr"/>
            <a:r>
              <a:rPr lang="uk-UA" altLang="pl-PL" sz="3600" b="1" dirty="0" smtClean="0">
                <a:solidFill>
                  <a:schemeClr val="bg1"/>
                </a:solidFill>
              </a:rPr>
              <a:t>Діалогові форми комунікацій:</a:t>
            </a:r>
            <a:br>
              <a:rPr lang="uk-UA" altLang="pl-PL" sz="3600" b="1" dirty="0" smtClean="0">
                <a:solidFill>
                  <a:schemeClr val="bg1"/>
                </a:solidFill>
              </a:rPr>
            </a:br>
            <a:r>
              <a:rPr lang="uk-UA" altLang="pl-PL" sz="1400" b="1" dirty="0" smtClean="0">
                <a:solidFill>
                  <a:schemeClr val="bg1"/>
                </a:solidFill>
              </a:rPr>
              <a:t>координатори збирають мешканців  у публічних просторах, дворах,  мікрорайонах, пояснюють суть змін, планів, ініціатив міської влади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568930" y="3677288"/>
            <a:ext cx="5610698" cy="1727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pl-PL" altLang="pl-PL" sz="1400" b="1" dirty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280" y="1402974"/>
            <a:ext cx="4952802" cy="432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3585" y="1402973"/>
            <a:ext cx="5993135" cy="43282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41616294_2000574326647530_959332794406797312_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302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5274" y="2471058"/>
            <a:ext cx="5266411" cy="35736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17855" y="2412694"/>
            <a:ext cx="5095173" cy="3657600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947056" y="338484"/>
            <a:ext cx="8915400" cy="695659"/>
          </a:xfrm>
        </p:spPr>
        <p:txBody>
          <a:bodyPr/>
          <a:lstStyle/>
          <a:p>
            <a:pPr algn="ctr"/>
            <a:r>
              <a:rPr lang="uk-UA" altLang="pl-PL" sz="2800" b="1" dirty="0" smtClean="0">
                <a:solidFill>
                  <a:schemeClr val="bg1"/>
                </a:solidFill>
              </a:rPr>
              <a:t>Діалогові форми комунікацій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56771" y="1123722"/>
            <a:ext cx="9296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Інформаційно-</a:t>
            </a:r>
            <a:r>
              <a:rPr lang="ru-RU" sz="2400" dirty="0" err="1" smtClean="0">
                <a:solidFill>
                  <a:schemeClr val="bg1"/>
                </a:solidFill>
              </a:rPr>
              <a:t>косультаційні</a:t>
            </a:r>
            <a:r>
              <a:rPr lang="ru-RU" sz="2400" dirty="0" smtClean="0">
                <a:solidFill>
                  <a:schemeClr val="bg1"/>
                </a:solidFill>
              </a:rPr>
              <a:t>  </a:t>
            </a:r>
            <a:r>
              <a:rPr lang="ru-RU" sz="2400" dirty="0" err="1" smtClean="0">
                <a:solidFill>
                  <a:schemeClr val="bg1"/>
                </a:solidFill>
              </a:rPr>
              <a:t>пункти</a:t>
            </a:r>
            <a:r>
              <a:rPr lang="ru-RU" sz="2400" dirty="0" smtClean="0">
                <a:solidFill>
                  <a:schemeClr val="bg1"/>
                </a:solidFill>
              </a:rPr>
              <a:t> на </a:t>
            </a:r>
            <a:r>
              <a:rPr lang="ru-RU" sz="2400" dirty="0" err="1" smtClean="0">
                <a:solidFill>
                  <a:schemeClr val="bg1"/>
                </a:solidFill>
              </a:rPr>
              <a:t>локаціях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де </a:t>
            </a:r>
            <a:r>
              <a:rPr lang="ru-RU" sz="2400" dirty="0" err="1" smtClean="0">
                <a:solidFill>
                  <a:schemeClr val="bg1"/>
                </a:solidFill>
              </a:rPr>
              <a:t>місто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планує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будівництво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41616294_2000574326647530_959332794406797312_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747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197" y="137033"/>
            <a:ext cx="9172803" cy="1223682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“Як повинна </a:t>
            </a:r>
            <a:r>
              <a:rPr lang="ru-RU" sz="20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виглядати</a:t>
            </a: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система </a:t>
            </a:r>
            <a:r>
              <a:rPr lang="ru-RU" sz="20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Veturilo</a:t>
            </a: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після</a:t>
            </a: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2017 року</a:t>
            </a:r>
            <a:r>
              <a:rPr lang="ru-RU" sz="28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?”</a:t>
            </a:r>
            <a:br>
              <a:rPr lang="ru-RU" sz="28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Centrum </a:t>
            </a:r>
            <a:r>
              <a:rPr lang="en-US" sz="2000" b="1" dirty="0" err="1" smtClean="0">
                <a:solidFill>
                  <a:schemeClr val="bg1"/>
                </a:solidFill>
              </a:rPr>
              <a:t>Komunikacji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Społecznej</a:t>
            </a:r>
            <a:r>
              <a:rPr lang="uk-UA" sz="2000" b="1" dirty="0" smtClean="0">
                <a:solidFill>
                  <a:schemeClr val="bg1"/>
                </a:solidFill>
              </a:rPr>
              <a:t/>
            </a:r>
            <a:br>
              <a:rPr lang="uk-UA" sz="2000" b="1" dirty="0" smtClean="0">
                <a:solidFill>
                  <a:schemeClr val="bg1"/>
                </a:solidFill>
              </a:rPr>
            </a:br>
            <a:r>
              <a:rPr lang="uk-UA" sz="2000" b="1" dirty="0" smtClean="0">
                <a:solidFill>
                  <a:schemeClr val="bg1"/>
                </a:solidFill>
              </a:rPr>
              <a:t>  опитування :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42656" y="1817782"/>
            <a:ext cx="7826829" cy="4792337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управління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міських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доріг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готується</a:t>
            </a:r>
            <a:r>
              <a:rPr lang="ru-RU" b="1" dirty="0" smtClean="0">
                <a:solidFill>
                  <a:schemeClr val="bg1"/>
                </a:solidFill>
              </a:rPr>
              <a:t> до </a:t>
            </a:r>
            <a:r>
              <a:rPr lang="ru-RU" b="1" dirty="0" err="1" smtClean="0">
                <a:solidFill>
                  <a:schemeClr val="bg1"/>
                </a:solidFill>
              </a:rPr>
              <a:t>оголошення</a:t>
            </a:r>
            <a:r>
              <a:rPr lang="ru-RU" b="1" dirty="0" smtClean="0">
                <a:solidFill>
                  <a:schemeClr val="bg1"/>
                </a:solidFill>
              </a:rPr>
              <a:t> тендеру </a:t>
            </a:r>
            <a:r>
              <a:rPr lang="ru-RU" b="1" dirty="0" err="1" smtClean="0">
                <a:solidFill>
                  <a:schemeClr val="bg1"/>
                </a:solidFill>
              </a:rPr>
              <a:t>щодо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введення</a:t>
            </a:r>
            <a:r>
              <a:rPr lang="ru-RU" b="1" dirty="0" smtClean="0">
                <a:solidFill>
                  <a:schemeClr val="bg1"/>
                </a:solidFill>
              </a:rPr>
              <a:t> в </a:t>
            </a:r>
            <a:r>
              <a:rPr lang="ru-RU" b="1" dirty="0" err="1" smtClean="0">
                <a:solidFill>
                  <a:schemeClr val="bg1"/>
                </a:solidFill>
              </a:rPr>
              <a:t>дію</a:t>
            </a:r>
            <a:r>
              <a:rPr lang="ru-RU" b="1" dirty="0" smtClean="0">
                <a:solidFill>
                  <a:schemeClr val="bg1"/>
                </a:solidFill>
              </a:rPr>
              <a:t> та </a:t>
            </a:r>
            <a:r>
              <a:rPr lang="ru-RU" b="1" dirty="0" err="1" smtClean="0">
                <a:solidFill>
                  <a:schemeClr val="bg1"/>
                </a:solidFill>
              </a:rPr>
              <a:t>експлуатацію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системи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міських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велосипедів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ru-RU" b="1" dirty="0" err="1" smtClean="0">
                <a:solidFill>
                  <a:schemeClr val="bg1"/>
                </a:solidFill>
              </a:rPr>
              <a:t>прийди</a:t>
            </a:r>
            <a:r>
              <a:rPr lang="ru-RU" b="1" dirty="0" smtClean="0">
                <a:solidFill>
                  <a:schemeClr val="bg1"/>
                </a:solidFill>
              </a:rPr>
              <a:t> на </a:t>
            </a:r>
            <a:r>
              <a:rPr lang="ru-RU" b="1" dirty="0" err="1" smtClean="0">
                <a:solidFill>
                  <a:schemeClr val="bg1"/>
                </a:solidFill>
              </a:rPr>
              <a:t>зустріч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присвячену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Veturilo</a:t>
            </a:r>
            <a:r>
              <a:rPr lang="ru-RU" b="1" dirty="0" smtClean="0">
                <a:solidFill>
                  <a:schemeClr val="bg1"/>
                </a:solidFill>
              </a:rPr>
              <a:t>, в </a:t>
            </a:r>
            <a:r>
              <a:rPr lang="ru-RU" b="1" dirty="0" err="1" smtClean="0">
                <a:solidFill>
                  <a:schemeClr val="bg1"/>
                </a:solidFill>
              </a:rPr>
              <a:t>твоєму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місті</a:t>
            </a:r>
            <a:r>
              <a:rPr lang="ru-RU" b="1" dirty="0" smtClean="0">
                <a:solidFill>
                  <a:schemeClr val="bg1"/>
                </a:solidFill>
              </a:rPr>
              <a:t>. Адреса, дата, час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т</a:t>
            </a:r>
            <a:r>
              <a:rPr lang="ru-RU" b="1" dirty="0" err="1" smtClean="0">
                <a:solidFill>
                  <a:schemeClr val="bg1"/>
                </a:solidFill>
              </a:rPr>
              <a:t>акож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запрошуємо</a:t>
            </a:r>
            <a:r>
              <a:rPr lang="ru-RU" b="1" dirty="0" smtClean="0">
                <a:solidFill>
                  <a:schemeClr val="bg1"/>
                </a:solidFill>
              </a:rPr>
              <a:t> до </a:t>
            </a:r>
            <a:r>
              <a:rPr lang="ru-RU" b="1" dirty="0" err="1" smtClean="0">
                <a:solidFill>
                  <a:schemeClr val="bg1"/>
                </a:solidFill>
              </a:rPr>
              <a:t>майстерень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щодо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технічних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аспектів</a:t>
            </a:r>
            <a:r>
              <a:rPr lang="ru-RU" b="1" dirty="0" smtClean="0">
                <a:solidFill>
                  <a:schemeClr val="bg1"/>
                </a:solidFill>
              </a:rPr>
              <a:t>. Адреса, дата, час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м</a:t>
            </a:r>
            <a:r>
              <a:rPr lang="ru-RU" b="1" dirty="0" smtClean="0">
                <a:solidFill>
                  <a:schemeClr val="bg1"/>
                </a:solidFill>
              </a:rPr>
              <a:t>ожете </a:t>
            </a:r>
            <a:r>
              <a:rPr lang="ru-RU" b="1" dirty="0" err="1" smtClean="0">
                <a:solidFill>
                  <a:schemeClr val="bg1"/>
                </a:solidFill>
              </a:rPr>
              <a:t>направляти</a:t>
            </a:r>
            <a:r>
              <a:rPr lang="ru-RU" b="1" dirty="0" smtClean="0">
                <a:solidFill>
                  <a:schemeClr val="bg1"/>
                </a:solidFill>
              </a:rPr>
              <a:t> нам </a:t>
            </a:r>
            <a:r>
              <a:rPr lang="ru-RU" b="1" dirty="0" err="1" smtClean="0">
                <a:solidFill>
                  <a:schemeClr val="bg1"/>
                </a:solidFill>
              </a:rPr>
              <a:t>свої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зауваження</a:t>
            </a:r>
            <a:r>
              <a:rPr lang="ru-RU" b="1" dirty="0" smtClean="0">
                <a:solidFill>
                  <a:schemeClr val="bg1"/>
                </a:solidFill>
              </a:rPr>
              <a:t> на </a:t>
            </a:r>
            <a:r>
              <a:rPr lang="ru-RU" b="1" dirty="0" err="1" smtClean="0">
                <a:solidFill>
                  <a:schemeClr val="bg1"/>
                </a:solidFill>
              </a:rPr>
              <a:t>електронну</a:t>
            </a:r>
            <a:r>
              <a:rPr lang="ru-RU" b="1" dirty="0" smtClean="0">
                <a:solidFill>
                  <a:schemeClr val="bg1"/>
                </a:solidFill>
              </a:rPr>
              <a:t> адресу: ___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78429"/>
            <a:ext cx="3675700" cy="479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9492344" y="6611779"/>
            <a:ext cx="2699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chemeClr val="bg1"/>
                </a:solidFill>
              </a:rPr>
              <a:t>Департамент суспільних комунікацій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41616294_2000574326647530_959332794406797312_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92343" y="0"/>
            <a:ext cx="2699658" cy="12300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021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d8c1f8643c9021a543f572e3c448c54593b8f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TM01859868[[fn=Термический]]</Template>
  <TotalTime>1071</TotalTime>
  <Words>936</Words>
  <Application>Microsoft Office PowerPoint</Application>
  <PresentationFormat>Произвольный</PresentationFormat>
  <Paragraphs>253</Paragraphs>
  <Slides>25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Arial</vt:lpstr>
      <vt:lpstr>Century Gothic</vt:lpstr>
      <vt:lpstr>Wingdings 3</vt:lpstr>
      <vt:lpstr>Calibri</vt:lpstr>
      <vt:lpstr>Times New Roman</vt:lpstr>
      <vt:lpstr>Verdana</vt:lpstr>
      <vt:lpstr>Wingdings</vt:lpstr>
      <vt:lpstr>Impact</vt:lpstr>
      <vt:lpstr>Ион</vt:lpstr>
      <vt:lpstr>Image</vt:lpstr>
      <vt:lpstr>КП “Центр публічної комунікації та інформації” </vt:lpstr>
      <vt:lpstr>Слайд 2</vt:lpstr>
      <vt:lpstr>Слайд 3</vt:lpstr>
      <vt:lpstr>Слайд 4</vt:lpstr>
      <vt:lpstr>Європейські практики: Centrum Komunikacji Społecznej Центр суспільних комунікацій м. Варшава</vt:lpstr>
      <vt:lpstr>Centrum Komunikacji Społecznej Центр суспільних комунікацій м. Варшава </vt:lpstr>
      <vt:lpstr>Діалогові форми комунікацій: координатори збирають мешканців  у публічних просторах, дворах,  мікрорайонах, пояснюють суть змін, планів, ініціатив міської влади </vt:lpstr>
      <vt:lpstr>Діалогові форми комунікацій</vt:lpstr>
      <vt:lpstr>“Як повинна виглядати система Veturilo після 2017 року?”  Centrum Komunikacji Społecznej   опитування :</vt:lpstr>
      <vt:lpstr>Мешканці  надають пропозиції  до макету благоустрою Координатори збирають і  передають виконавцям </vt:lpstr>
      <vt:lpstr>Centrum Komunikacji Społecznej Центр суспільних комунікацій м. Варшава стратегічні цілі:</vt:lpstr>
      <vt:lpstr>У Києві потужний суспільний запит до влади на:  - системний діалог;  - включення громадської думки  в політику ухвалення рішень;    </vt:lpstr>
      <vt:lpstr>Слайд 13</vt:lpstr>
      <vt:lpstr>Слайд 14</vt:lpstr>
      <vt:lpstr>Очікувані результати:</vt:lpstr>
      <vt:lpstr>WEB-портал</vt:lpstr>
      <vt:lpstr>Слайд 17</vt:lpstr>
      <vt:lpstr>Слайд 18</vt:lpstr>
      <vt:lpstr>Слайд 19</vt:lpstr>
      <vt:lpstr>vechirniykiev.com.ua     у соціальних медіа    </vt:lpstr>
      <vt:lpstr>vechirniykiev.com.ua</vt:lpstr>
      <vt:lpstr>Слайд 22</vt:lpstr>
      <vt:lpstr>Слайд 23</vt:lpstr>
      <vt:lpstr>Слайд 24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публічної комунікації та інформації</dc:title>
  <dc:creator>Ольга Бернасовская</dc:creator>
  <cp:lastModifiedBy>user</cp:lastModifiedBy>
  <cp:revision>483</cp:revision>
  <dcterms:created xsi:type="dcterms:W3CDTF">2018-09-11T18:23:00Z</dcterms:created>
  <dcterms:modified xsi:type="dcterms:W3CDTF">2018-11-23T14:31:12Z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1049-10.2.0.6020</vt:lpwstr>
  </property>
</Properties>
</file>