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73" r:id="rId4"/>
    <p:sldId id="280" r:id="rId5"/>
    <p:sldId id="283" r:id="rId6"/>
    <p:sldId id="264" r:id="rId7"/>
    <p:sldId id="279" r:id="rId8"/>
    <p:sldId id="284" r:id="rId9"/>
    <p:sldId id="286" r:id="rId10"/>
    <p:sldId id="285" r:id="rId11"/>
    <p:sldId id="268" r:id="rId12"/>
    <p:sldId id="287" r:id="rId13"/>
    <p:sldId id="288" r:id="rId14"/>
    <p:sldId id="26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 snapToGrid="0">
      <p:cViewPr varScale="1">
        <p:scale>
          <a:sx n="86" d="100"/>
          <a:sy n="86" d="100"/>
        </p:scale>
        <p:origin x="-6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рік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Міський голова</c:v>
                </c:pt>
                <c:pt idx="1">
                  <c:v>Міська рада</c:v>
                </c:pt>
                <c:pt idx="2">
                  <c:v>Депутати міської ради від вашого виборчого округу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3.2</c:v>
                </c:pt>
                <c:pt idx="1">
                  <c:v>2.6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рік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Міський голова</c:v>
                </c:pt>
                <c:pt idx="1">
                  <c:v>Міська рада</c:v>
                </c:pt>
                <c:pt idx="2">
                  <c:v>Депутати міської ради від вашого виборчого округу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2.5</c:v>
                </c:pt>
                <c:pt idx="1">
                  <c:v>2.4</c:v>
                </c:pt>
                <c:pt idx="2">
                  <c:v>2.2000000000000002</c:v>
                </c:pt>
              </c:numCache>
            </c:numRef>
          </c:val>
        </c:ser>
        <c:axId val="100956416"/>
        <c:axId val="100966400"/>
      </c:barChart>
      <c:catAx>
        <c:axId val="1009564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/>
            </a:pPr>
            <a:endParaRPr lang="ru-RU"/>
          </a:p>
        </c:txPr>
        <c:crossAx val="100966400"/>
        <c:crosses val="autoZero"/>
        <c:auto val="1"/>
        <c:lblAlgn val="ctr"/>
        <c:lblOffset val="100"/>
      </c:catAx>
      <c:valAx>
        <c:axId val="100966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600"/>
            </a:pPr>
            <a:endParaRPr lang="ru-RU"/>
          </a:p>
        </c:txPr>
        <c:crossAx val="100956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600"/>
          </a:pPr>
          <a:endParaRPr lang="ru-RU"/>
        </a:p>
      </c:txPr>
    </c:legend>
    <c:plotVisOnly val="1"/>
  </c:chart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30877150165743E-2"/>
          <c:y val="2.9914546272002733E-2"/>
        </c:manualLayout>
      </c:layout>
      <c:txPr>
        <a:bodyPr/>
        <a:lstStyle/>
        <a:p>
          <a:pPr>
            <a:defRPr lang="en-US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Як Ви вважаєте, наскільки Ваша думка буде врахована при прийнятті рішень місцевою владою?</c:v>
                </c:pt>
              </c:strCache>
            </c:strRef>
          </c:tx>
          <c:cat>
            <c:strRef>
              <c:f>'[Диаграмма в Microsoft Office PowerPoint]Лист1'!$A$2:$A$4</c:f>
              <c:strCache>
                <c:ptCount val="3"/>
                <c:pt idx="0">
                  <c:v>Зовсім не буде врахована/Скоріше не буде врахована 58%</c:v>
                </c:pt>
                <c:pt idx="1">
                  <c:v>Не знають, буде врахована, чи ні 31%</c:v>
                </c:pt>
                <c:pt idx="2">
                  <c:v>Скоріше буде врахована/Точно буде врахована 6%</c:v>
                </c:pt>
              </c:strCache>
            </c:strRef>
          </c:cat>
          <c:val>
            <c:numRef>
              <c:f>'[Диаграмма в Microsoft Office PowerPoint]Лист1'!$B$2:$B$4</c:f>
              <c:numCache>
                <c:formatCode>0%</c:formatCode>
                <c:ptCount val="3"/>
                <c:pt idx="0">
                  <c:v>0.58000000000000029</c:v>
                </c:pt>
                <c:pt idx="1">
                  <c:v>0.31000000000000016</c:v>
                </c:pt>
                <c:pt idx="2">
                  <c:v>6.0000000000000032E-2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861877177205049"/>
          <c:y val="0.3698191891477865"/>
          <c:w val="0.37267478381187391"/>
          <c:h val="0.51114322517865052"/>
        </c:manualLayout>
      </c:layout>
      <c:txPr>
        <a:bodyPr/>
        <a:lstStyle/>
        <a:p>
          <a:pPr>
            <a:defRPr lang="en-US" sz="1600"/>
          </a:pPr>
          <a:endParaRPr lang="ru-RU"/>
        </a:p>
      </c:txPr>
    </c:legend>
    <c:plotVisOnly val="1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A956-E0F6-4A29-9F3C-2ACA84700BC6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70E20-1259-415A-B21A-D2A1655ADE9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5725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504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54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4967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739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211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51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6269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2459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3383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66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786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42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9072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3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918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587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22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019F38-3E9B-4222-8736-802E51AF8F10}" type="datetimeFigureOut">
              <a:rPr lang="uk-UA" smtClean="0"/>
              <a:pPr/>
              <a:t>14.09.2018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6092-4CC4-45B5-AB2B-1BB819123C0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9809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95833"/>
            <a:ext cx="8825658" cy="3329581"/>
          </a:xfrm>
        </p:spPr>
        <p:txBody>
          <a:bodyPr/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Центр </a:t>
            </a:r>
            <a:r>
              <a:rPr lang="uk-UA" sz="6000" b="1" dirty="0" smtClean="0">
                <a:solidFill>
                  <a:schemeClr val="bg1"/>
                </a:solidFill>
              </a:rPr>
              <a:t>публічної комунікації </a:t>
            </a:r>
            <a:r>
              <a:rPr lang="uk-UA" sz="6000" b="1" dirty="0">
                <a:solidFill>
                  <a:schemeClr val="bg1"/>
                </a:solidFill>
              </a:rPr>
              <a:t>та інформації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F0"/>
                </a:solidFill>
              </a:rPr>
              <a:t>Київ</a:t>
            </a:r>
            <a:r>
              <a:rPr lang="uk-UA" sz="3600" dirty="0" smtClean="0">
                <a:solidFill>
                  <a:srgbClr val="00B0F0"/>
                </a:solidFill>
              </a:rPr>
              <a:t> </a:t>
            </a:r>
            <a:endParaRPr lang="uk-UA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4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4082"/>
          </a:xfrm>
        </p:spPr>
        <p:txBody>
          <a:bodyPr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громадян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впливати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прийняття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рішень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місцевому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рівні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371" y="1155247"/>
            <a:ext cx="9622972" cy="13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1295399" y="2569030"/>
          <a:ext cx="9470571" cy="39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Проблеми і перепони: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397" y="1443318"/>
            <a:ext cx="5798232" cy="318311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відсутність двосторонньої комунікації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низький рівень залучення громадян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недостатність </a:t>
            </a:r>
            <a:r>
              <a:rPr lang="uk-UA" dirty="0" smtClean="0">
                <a:solidFill>
                  <a:schemeClr val="bg1"/>
                </a:solidFill>
              </a:rPr>
              <a:t>фахівців з комунікації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відсутність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координаційного</a:t>
            </a:r>
            <a:r>
              <a:rPr lang="ru-RU" dirty="0" smtClean="0">
                <a:solidFill>
                  <a:schemeClr val="bg1"/>
                </a:solidFill>
              </a:rPr>
              <a:t> центру </a:t>
            </a:r>
            <a:r>
              <a:rPr lang="ru-RU" dirty="0" err="1" smtClean="0">
                <a:solidFill>
                  <a:schemeClr val="bg1"/>
                </a:solidFill>
              </a:rPr>
              <a:t>комунікацій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Рисунок 4" descr="41474420_298061824258484_7242547276151783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8372" y="1352748"/>
            <a:ext cx="4016828" cy="3687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2743" y="5050970"/>
            <a:ext cx="10221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Наслідки: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конфлікт взаємних очікувань та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недовіра до дій влади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41616294_2000574326647530_95933279440679731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235005"/>
            <a:ext cx="9404723" cy="158291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Центр публічної комунікації та інформації 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/>
            </a:r>
            <a:br>
              <a:rPr lang="uk-UA" sz="3200" b="1" dirty="0" smtClean="0">
                <a:solidFill>
                  <a:schemeClr val="bg1"/>
                </a:solidFill>
              </a:rPr>
            </a:br>
            <a:endParaRPr lang="en-US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Громадський бюджет:</a:t>
            </a:r>
            <a:endParaRPr lang="uk-UA" sz="3200" dirty="0" smtClean="0">
              <a:solidFill>
                <a:schemeClr val="bg1"/>
              </a:solidFill>
            </a:endParaRPr>
          </a:p>
          <a:p>
            <a:r>
              <a:rPr lang="uk-UA" sz="3200" dirty="0" smtClean="0">
                <a:solidFill>
                  <a:schemeClr val="bg1"/>
                </a:solidFill>
              </a:rPr>
              <a:t>Координатори з комунікацій: зв’язок з </a:t>
            </a:r>
            <a:r>
              <a:rPr lang="uk-UA" sz="3200" dirty="0" smtClean="0">
                <a:solidFill>
                  <a:schemeClr val="bg1"/>
                </a:solidFill>
              </a:rPr>
              <a:t>районами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Інформаційно-просвітницька кампанія</a:t>
            </a:r>
            <a:endParaRPr lang="en-US" sz="3200" dirty="0" smtClean="0"/>
          </a:p>
          <a:p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4343" y="5315634"/>
            <a:ext cx="6651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Результат –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зростання суспільної довіри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Інформаційно-просвітницька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кампанія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134202" cy="41957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6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Експертні групи в районах : автори проектів, ГО, громадяни</a:t>
            </a:r>
          </a:p>
          <a:p>
            <a:pPr algn="ctr"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Навчання і тренінги </a:t>
            </a:r>
          </a:p>
          <a:p>
            <a:pPr algn="ctr"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Комунікативна стратегія, к</a:t>
            </a:r>
            <a:r>
              <a:rPr lang="uk-UA" sz="2400" dirty="0" smtClean="0">
                <a:solidFill>
                  <a:schemeClr val="bg1"/>
                </a:solidFill>
              </a:rPr>
              <a:t>лючові повідомлення, ц</a:t>
            </a:r>
            <a:r>
              <a:rPr lang="uk-UA" sz="2400" dirty="0" smtClean="0">
                <a:solidFill>
                  <a:schemeClr val="bg1"/>
                </a:solidFill>
              </a:rPr>
              <a:t>ільові  аудиторії </a:t>
            </a:r>
          </a:p>
          <a:p>
            <a:pPr>
              <a:lnSpc>
                <a:spcPct val="160000"/>
              </a:lnSpc>
              <a:buNone/>
            </a:pPr>
            <a:r>
              <a:rPr lang="uk-UA" sz="2400" b="1" dirty="0" err="1" smtClean="0">
                <a:solidFill>
                  <a:schemeClr val="bg1"/>
                </a:solidFill>
              </a:rPr>
              <a:t>Інфокампанія</a:t>
            </a:r>
            <a:r>
              <a:rPr lang="uk-UA" sz="2400" b="1" dirty="0" smtClean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Плакати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Листівки</a:t>
            </a:r>
          </a:p>
          <a:p>
            <a:pPr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Банери</a:t>
            </a:r>
          </a:p>
          <a:p>
            <a:pPr>
              <a:lnSpc>
                <a:spcPct val="160000"/>
              </a:lnSpc>
            </a:pPr>
            <a:r>
              <a:rPr lang="uk-UA" sz="2400" dirty="0" err="1" smtClean="0">
                <a:solidFill>
                  <a:schemeClr val="bg1"/>
                </a:solidFill>
              </a:rPr>
              <a:t>Скроли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Реклама в транспорті, на зупинках</a:t>
            </a:r>
          </a:p>
          <a:p>
            <a:pPr>
              <a:lnSpc>
                <a:spcPct val="16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52457" y="2056092"/>
            <a:ext cx="5562600" cy="420024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uk-UA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Просування </a:t>
            </a:r>
            <a:r>
              <a:rPr lang="uk-UA" sz="2400" dirty="0" smtClean="0">
                <a:solidFill>
                  <a:schemeClr val="bg1"/>
                </a:solidFill>
              </a:rPr>
              <a:t>у соціальних мережах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Відеоролики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Наліпки</a:t>
            </a: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Буклети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Консультації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Інформування про поточні події</a:t>
            </a:r>
          </a:p>
          <a:p>
            <a:pPr>
              <a:lnSpc>
                <a:spcPct val="170000"/>
              </a:lnSpc>
            </a:pPr>
            <a:r>
              <a:rPr lang="uk-UA" sz="2400" dirty="0" smtClean="0">
                <a:solidFill>
                  <a:schemeClr val="bg1"/>
                </a:solidFill>
              </a:rPr>
              <a:t>Неформальні зустрічі в публічних просторах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6837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ОЧІКУВАНИЙ РЕЗУЛЬТАТ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763" y="1300767"/>
            <a:ext cx="9283105" cy="384817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активне </a:t>
            </a:r>
            <a:r>
              <a:rPr lang="uk-UA" sz="2400" dirty="0">
                <a:solidFill>
                  <a:schemeClr val="bg1"/>
                </a:solidFill>
              </a:rPr>
              <a:t>залучення </a:t>
            </a:r>
            <a:r>
              <a:rPr lang="uk-UA" sz="2400" dirty="0" smtClean="0">
                <a:solidFill>
                  <a:schemeClr val="bg1"/>
                </a:solidFill>
              </a:rPr>
              <a:t>громади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подолання бар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єрів</a:t>
            </a:r>
            <a:r>
              <a:rPr lang="uk-UA" sz="2400" dirty="0" smtClean="0">
                <a:solidFill>
                  <a:schemeClr val="bg1"/>
                </a:solidFill>
              </a:rPr>
              <a:t> між </a:t>
            </a:r>
            <a:r>
              <a:rPr lang="uk-UA" sz="2400" dirty="0">
                <a:solidFill>
                  <a:schemeClr val="bg1"/>
                </a:solidFill>
              </a:rPr>
              <a:t>мешканцями та міською </a:t>
            </a:r>
            <a:r>
              <a:rPr lang="uk-UA" sz="2400" dirty="0" smtClean="0">
                <a:solidFill>
                  <a:schemeClr val="bg1"/>
                </a:solidFill>
              </a:rPr>
              <a:t>владою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побудова партнерських та довірчих відносин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сприяння </a:t>
            </a:r>
            <a:r>
              <a:rPr lang="uk-UA" sz="2400" dirty="0">
                <a:solidFill>
                  <a:schemeClr val="bg1"/>
                </a:solidFill>
              </a:rPr>
              <a:t>децентралізації </a:t>
            </a:r>
            <a:r>
              <a:rPr lang="uk-UA" sz="2400" dirty="0" smtClean="0">
                <a:solidFill>
                  <a:schemeClr val="bg1"/>
                </a:solidFill>
              </a:rPr>
              <a:t>влади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прозорість </a:t>
            </a:r>
            <a:r>
              <a:rPr lang="uk-UA" sz="2400" dirty="0">
                <a:solidFill>
                  <a:schemeClr val="bg1"/>
                </a:solidFill>
              </a:rPr>
              <a:t>процесу прийняття </a:t>
            </a:r>
            <a:r>
              <a:rPr lang="uk-UA" sz="2400" dirty="0" smtClean="0">
                <a:solidFill>
                  <a:schemeClr val="bg1"/>
                </a:solidFill>
              </a:rPr>
              <a:t>рішень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розвиток </a:t>
            </a:r>
            <a:r>
              <a:rPr lang="uk-UA" sz="2400" dirty="0">
                <a:solidFill>
                  <a:schemeClr val="bg1"/>
                </a:solidFill>
              </a:rPr>
              <a:t>громадянського </a:t>
            </a:r>
            <a:r>
              <a:rPr lang="uk-UA" sz="2400" dirty="0" smtClean="0">
                <a:solidFill>
                  <a:schemeClr val="bg1"/>
                </a:solidFill>
              </a:rPr>
              <a:t>суспільства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поява нових лідерів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7164" y="5508563"/>
            <a:ext cx="580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Громада - </a:t>
            </a:r>
            <a:r>
              <a:rPr lang="ru-RU" sz="2400" b="1" dirty="0" err="1" smtClean="0">
                <a:solidFill>
                  <a:schemeClr val="bg1"/>
                </a:solidFill>
              </a:rPr>
              <a:t>джерело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ідей</a:t>
            </a:r>
            <a:r>
              <a:rPr lang="ru-RU" sz="2400" b="1" dirty="0" smtClean="0">
                <a:solidFill>
                  <a:schemeClr val="bg1"/>
                </a:solidFill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5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396" y="2466575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Дякуємо за увагу!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043659" cy="558885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1800" dirty="0" smtClean="0">
                <a:solidFill>
                  <a:schemeClr val="bg1"/>
                </a:solidFill>
              </a:rPr>
              <a:t/>
            </a:r>
            <a:br>
              <a:rPr lang="uk-UA" sz="1800" dirty="0" smtClean="0">
                <a:solidFill>
                  <a:schemeClr val="bg1"/>
                </a:solidFill>
              </a:rPr>
            </a:br>
            <a:r>
              <a:rPr lang="uk-UA" sz="4400" b="1" dirty="0" smtClean="0">
                <a:solidFill>
                  <a:schemeClr val="bg1"/>
                </a:solidFill>
              </a:rPr>
              <a:t>Комунікація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Процес соціальної взаємодії, двостороннього обміну ідеями та інформацією, який веде до порозуміння, формування партнерських відносин та довіри до місцевої влади </a:t>
            </a:r>
            <a:r>
              <a:rPr lang="uk-UA" sz="3200" dirty="0">
                <a:solidFill>
                  <a:schemeClr val="bg1"/>
                </a:solidFill>
              </a:rPr>
              <a:t/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/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/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/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 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pic>
        <p:nvPicPr>
          <p:cNvPr id="13" name="Рисунок 12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Чому важливо комунікувати з населенням?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76145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Одна з форм побудови громадянського суспільства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Системний  діалог (інформування, спілкування) дозволяє знати  думку  громади міста/району з важливих питань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Можливість для  роз'яснення  рішень, планів та очікуваних результатів діяльності міської влади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Зворотний зв'язок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Залучення  до </a:t>
            </a:r>
            <a:r>
              <a:rPr lang="uk-UA" sz="2400" dirty="0" err="1" smtClean="0">
                <a:solidFill>
                  <a:schemeClr val="bg1"/>
                </a:solidFill>
              </a:rPr>
              <a:t>спільнодії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9657" y="5308277"/>
            <a:ext cx="636814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OpenSymbol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OpenSymbol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OpenSymbol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OpenSymbol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OpenSymbol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799" y="5812971"/>
            <a:ext cx="7707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Цей </a:t>
            </a:r>
            <a:r>
              <a:rPr lang="ru-RU" sz="2200" b="1" dirty="0" err="1" smtClean="0">
                <a:solidFill>
                  <a:schemeClr val="bg1"/>
                </a:solidFill>
              </a:rPr>
              <a:t>процес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ініціюється</a:t>
            </a:r>
            <a:r>
              <a:rPr lang="ru-RU" sz="2200" b="1" dirty="0" smtClean="0">
                <a:solidFill>
                  <a:schemeClr val="bg1"/>
                </a:solidFill>
              </a:rPr>
              <a:t> через </a:t>
            </a:r>
            <a:r>
              <a:rPr lang="ru-RU" sz="2200" b="1" dirty="0" err="1" smtClean="0">
                <a:solidFill>
                  <a:schemeClr val="bg1"/>
                </a:solidFill>
              </a:rPr>
              <a:t>владу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Громада - </a:t>
            </a:r>
            <a:r>
              <a:rPr lang="ru-RU" sz="2200" b="1" dirty="0" err="1" smtClean="0">
                <a:solidFill>
                  <a:schemeClr val="bg1"/>
                </a:solidFill>
              </a:rPr>
              <a:t>дорадчий</a:t>
            </a:r>
            <a:r>
              <a:rPr lang="ru-RU" sz="2200" b="1" dirty="0" smtClean="0">
                <a:solidFill>
                  <a:schemeClr val="bg1"/>
                </a:solidFill>
              </a:rPr>
              <a:t> голос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Європейські практики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Centrum </a:t>
            </a:r>
            <a:r>
              <a:rPr lang="en-US" sz="2800" b="1" dirty="0" err="1" smtClean="0">
                <a:solidFill>
                  <a:schemeClr val="bg1"/>
                </a:solidFill>
              </a:rPr>
              <a:t>Komunikacji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Społecznej</a:t>
            </a:r>
            <a:r>
              <a:rPr lang="uk-UA" sz="2800" b="1" dirty="0" smtClean="0">
                <a:solidFill>
                  <a:schemeClr val="bg1"/>
                </a:solidFill>
              </a:rPr>
              <a:t/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Центр суспільних комунікацій м. Варшава</a:t>
            </a:r>
            <a:endParaRPr lang="en-US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6855" y="2340429"/>
            <a:ext cx="8946541" cy="3864427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Центр фінансується з бюджету міста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У кожному з 18-ти районів: </a:t>
            </a:r>
          </a:p>
          <a:p>
            <a:pPr indent="360000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- відповідальний координатор</a:t>
            </a:r>
          </a:p>
          <a:p>
            <a:pPr indent="360000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- робочі групи з питань ГБ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Завдання й функції:</a:t>
            </a:r>
          </a:p>
          <a:p>
            <a:pPr indent="360000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- обмін інформацією на рівні </a:t>
            </a:r>
            <a:r>
              <a:rPr lang="uk-UA" dirty="0" err="1" smtClean="0">
                <a:solidFill>
                  <a:schemeClr val="bg1"/>
                </a:solidFill>
              </a:rPr>
              <a:t>“місто-мешканці”</a:t>
            </a:r>
            <a:endParaRPr lang="uk-UA" dirty="0" smtClean="0">
              <a:solidFill>
                <a:schemeClr val="bg1"/>
              </a:solidFill>
            </a:endParaRPr>
          </a:p>
          <a:p>
            <a:pPr indent="360000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- освітня кампанія в школах</a:t>
            </a:r>
          </a:p>
          <a:p>
            <a:pPr indent="360000"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- співпраця з ГО, волонтерами, ЗМІ</a:t>
            </a:r>
          </a:p>
          <a:p>
            <a:pPr indent="360000">
              <a:buNone/>
            </a:pP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2425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Centrum </a:t>
            </a:r>
            <a:r>
              <a:rPr lang="en-US" sz="1600" b="1" dirty="0" err="1" smtClean="0">
                <a:solidFill>
                  <a:schemeClr val="bg1"/>
                </a:solidFill>
              </a:rPr>
              <a:t>Komunikacji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Społecznej</a:t>
            </a:r>
            <a:r>
              <a:rPr lang="uk-UA" sz="1600" b="1" dirty="0" smtClean="0">
                <a:solidFill>
                  <a:schemeClr val="bg1"/>
                </a:solidFill>
              </a:rPr>
              <a:t/>
            </a:r>
            <a:br>
              <a:rPr lang="uk-UA" sz="1600" b="1" dirty="0" smtClean="0">
                <a:solidFill>
                  <a:schemeClr val="bg1"/>
                </a:solidFill>
              </a:rPr>
            </a:br>
            <a:r>
              <a:rPr lang="uk-UA" sz="1600" b="1" dirty="0" smtClean="0">
                <a:solidFill>
                  <a:schemeClr val="bg1"/>
                </a:solidFill>
              </a:rPr>
              <a:t>Центр суспільних комунікацій м. </a:t>
            </a:r>
            <a:r>
              <a:rPr lang="uk-UA" sz="1600" b="1" dirty="0" smtClean="0">
                <a:solidFill>
                  <a:schemeClr val="bg1"/>
                </a:solidFill>
              </a:rPr>
              <a:t>Варшава</a:t>
            </a:r>
            <a:r>
              <a:rPr lang="uk-UA" sz="2800" b="1" dirty="0" smtClean="0">
                <a:solidFill>
                  <a:schemeClr val="bg1"/>
                </a:solidFill>
              </a:rPr>
              <a:t/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1600" b="1" dirty="0" smtClean="0">
                <a:solidFill>
                  <a:schemeClr val="bg1"/>
                </a:solidFill>
              </a:rPr>
              <a:t>Як написати Громадський проект???</a:t>
            </a:r>
            <a:r>
              <a:rPr lang="uk-UA" sz="2800" b="1" dirty="0" smtClean="0">
                <a:solidFill>
                  <a:schemeClr val="bg1"/>
                </a:solidFill>
              </a:rPr>
              <a:t/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89314"/>
            <a:ext cx="10602686" cy="46590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pl-PL" dirty="0" smtClean="0">
                <a:solidFill>
                  <a:schemeClr val="bg1"/>
                </a:solidFill>
              </a:rPr>
              <a:t>консультації </a:t>
            </a:r>
            <a:r>
              <a:rPr lang="pl-PL" altLang="pl-PL" dirty="0" smtClean="0">
                <a:solidFill>
                  <a:schemeClr val="bg1"/>
                </a:solidFill>
              </a:rPr>
              <a:t>on-line</a:t>
            </a:r>
          </a:p>
          <a:p>
            <a:pPr>
              <a:spcBef>
                <a:spcPts val="0"/>
              </a:spcBef>
            </a:pPr>
            <a:r>
              <a:rPr lang="uk-UA" altLang="pl-PL" dirty="0" err="1" smtClean="0">
                <a:solidFill>
                  <a:schemeClr val="bg1"/>
                </a:solidFill>
              </a:rPr>
              <a:t>“живі”</a:t>
            </a:r>
            <a:r>
              <a:rPr lang="uk-UA" altLang="pl-PL" dirty="0" smtClean="0">
                <a:solidFill>
                  <a:schemeClr val="bg1"/>
                </a:solidFill>
              </a:rPr>
              <a:t> зустрічі</a:t>
            </a:r>
            <a:endParaRPr lang="pl-PL" altLang="pl-P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uk-UA" altLang="pl-PL" dirty="0" smtClean="0">
                <a:solidFill>
                  <a:schemeClr val="bg1"/>
                </a:solidFill>
              </a:rPr>
              <a:t>інтерв'ю</a:t>
            </a:r>
          </a:p>
          <a:p>
            <a:pPr>
              <a:spcBef>
                <a:spcPts val="0"/>
              </a:spcBef>
            </a:pPr>
            <a:r>
              <a:rPr lang="uk-UA" altLang="pl-PL" dirty="0" smtClean="0">
                <a:solidFill>
                  <a:schemeClr val="bg1"/>
                </a:solidFill>
              </a:rPr>
              <a:t>анкети</a:t>
            </a:r>
          </a:p>
          <a:p>
            <a:pPr>
              <a:spcBef>
                <a:spcPts val="0"/>
              </a:spcBef>
            </a:pPr>
            <a:r>
              <a:rPr lang="uk-UA" altLang="pl-PL" dirty="0" smtClean="0">
                <a:solidFill>
                  <a:schemeClr val="bg1"/>
                </a:solidFill>
              </a:rPr>
              <a:t>семінари, тренінги</a:t>
            </a:r>
            <a:endParaRPr lang="en-US" dirty="0"/>
          </a:p>
        </p:txBody>
      </p:sp>
      <p:pic>
        <p:nvPicPr>
          <p:cNvPr id="4" name="Рисунок 3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608" y="1478464"/>
            <a:ext cx="6958626" cy="4595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027" y="3494314"/>
            <a:ext cx="4002887" cy="2608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94" y="0"/>
            <a:ext cx="8630194" cy="1513839"/>
          </a:xfrm>
        </p:spPr>
        <p:txBody>
          <a:bodyPr/>
          <a:lstStyle/>
          <a:p>
            <a:pPr algn="ctr"/>
            <a:r>
              <a:rPr lang="uk-UA" altLang="pl-PL" sz="1600" b="1" dirty="0" smtClean="0">
                <a:solidFill>
                  <a:schemeClr val="bg1"/>
                </a:solidFill>
              </a:rPr>
              <a:t>Діалогові форми комунікацій:</a:t>
            </a:r>
            <a:br>
              <a:rPr lang="uk-UA" altLang="pl-PL" sz="1600" b="1" dirty="0" smtClean="0">
                <a:solidFill>
                  <a:schemeClr val="bg1"/>
                </a:solidFill>
              </a:rPr>
            </a:br>
            <a:r>
              <a:rPr lang="uk-UA" altLang="pl-PL" sz="1600" b="1" dirty="0" smtClean="0">
                <a:solidFill>
                  <a:schemeClr val="bg1"/>
                </a:solidFill>
              </a:rPr>
              <a:t> бібліотека, </a:t>
            </a:r>
            <a:r>
              <a:rPr lang="uk-UA" altLang="pl-PL" sz="1600" b="1" dirty="0" smtClean="0">
                <a:solidFill>
                  <a:schemeClr val="bg1"/>
                </a:solidFill>
              </a:rPr>
              <a:t>мікрорайон </a:t>
            </a:r>
            <a:br>
              <a:rPr lang="uk-UA" altLang="pl-PL" sz="1600" b="1" dirty="0" smtClean="0">
                <a:solidFill>
                  <a:schemeClr val="bg1"/>
                </a:solidFill>
              </a:rPr>
            </a:br>
            <a:r>
              <a:rPr lang="uk-UA" altLang="pl-PL" sz="1600" b="1" dirty="0" smtClean="0">
                <a:solidFill>
                  <a:schemeClr val="bg1"/>
                </a:solidFill>
              </a:rPr>
              <a:t>Як  працюють гроші Громадського бюджету?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568930" y="3677288"/>
            <a:ext cx="5610698" cy="1727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pl-PL" altLang="pl-PL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80" y="1402974"/>
            <a:ext cx="4952802" cy="432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41616294_2000574326647530_95933279440679731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3585" y="1402973"/>
            <a:ext cx="5993135" cy="43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97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9988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Centrum </a:t>
            </a:r>
            <a:r>
              <a:rPr lang="en-US" sz="2400" b="1" dirty="0" err="1" smtClean="0">
                <a:solidFill>
                  <a:schemeClr val="bg1"/>
                </a:solidFill>
              </a:rPr>
              <a:t>Komunikacji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Społecznej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Центр суспільних комунікацій м. Варшава</a:t>
            </a:r>
            <a:endParaRPr lang="en-US" sz="2800" dirty="0"/>
          </a:p>
        </p:txBody>
      </p:sp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200" dirty="0" smtClean="0">
                <a:solidFill>
                  <a:schemeClr val="bg1"/>
                </a:solidFill>
              </a:rPr>
              <a:t>Прозорий і зрозумілий спосіб ведення діалогу міської влади з громадянами</a:t>
            </a:r>
          </a:p>
          <a:p>
            <a:pPr>
              <a:lnSpc>
                <a:spcPct val="150000"/>
              </a:lnSpc>
            </a:pPr>
            <a:r>
              <a:rPr lang="uk-UA" sz="2200" dirty="0" smtClean="0">
                <a:solidFill>
                  <a:schemeClr val="bg1"/>
                </a:solidFill>
              </a:rPr>
              <a:t>Побудова довіри між громадянами та владою</a:t>
            </a:r>
          </a:p>
          <a:p>
            <a:pPr>
              <a:lnSpc>
                <a:spcPct val="150000"/>
              </a:lnSpc>
            </a:pPr>
            <a:r>
              <a:rPr lang="uk-UA" sz="2200" dirty="0" smtClean="0">
                <a:solidFill>
                  <a:schemeClr val="bg1"/>
                </a:solidFill>
              </a:rPr>
              <a:t>Реальне включення громадян в політику ухвалення рішень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4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031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СУСПІЛЬНИЙ ЗАПИТ НА КОМУНІКАЦІЮ У КИЄВІ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198" y="1839686"/>
            <a:ext cx="8946541" cy="27976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2015 - </a:t>
            </a:r>
            <a:r>
              <a:rPr lang="ru-RU" sz="2200" dirty="0" err="1" smtClean="0">
                <a:solidFill>
                  <a:schemeClr val="bg1"/>
                </a:solidFill>
              </a:rPr>
              <a:t>вивчення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досвіду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Варшавського</a:t>
            </a:r>
            <a:r>
              <a:rPr lang="ru-RU" sz="2200" dirty="0" smtClean="0">
                <a:solidFill>
                  <a:schemeClr val="bg1"/>
                </a:solidFill>
              </a:rPr>
              <a:t> центру </a:t>
            </a:r>
            <a:r>
              <a:rPr lang="ru-RU" sz="2200" dirty="0" err="1" smtClean="0">
                <a:solidFill>
                  <a:schemeClr val="bg1"/>
                </a:solidFill>
              </a:rPr>
              <a:t>суспільних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комунікацій</a:t>
            </a:r>
            <a:r>
              <a:rPr lang="ru-RU" sz="2200" dirty="0" smtClean="0">
                <a:solidFill>
                  <a:schemeClr val="bg1"/>
                </a:solidFill>
              </a:rPr>
              <a:t>: </a:t>
            </a:r>
            <a:r>
              <a:rPr lang="uk-UA" sz="2200" dirty="0" smtClean="0">
                <a:solidFill>
                  <a:schemeClr val="bg1"/>
                </a:solidFill>
              </a:rPr>
              <a:t>публічні </a:t>
            </a:r>
            <a:r>
              <a:rPr lang="uk-UA" sz="2200" dirty="0" err="1" smtClean="0">
                <a:solidFill>
                  <a:schemeClr val="bg1"/>
                </a:solidFill>
              </a:rPr>
              <a:t>консультацї</a:t>
            </a:r>
            <a:r>
              <a:rPr lang="uk-UA" sz="2200" dirty="0" smtClean="0">
                <a:solidFill>
                  <a:schemeClr val="bg1"/>
                </a:solidFill>
              </a:rPr>
              <a:t>, </a:t>
            </a:r>
            <a:r>
              <a:rPr lang="uk-UA" sz="2200" dirty="0" err="1" smtClean="0">
                <a:solidFill>
                  <a:schemeClr val="bg1"/>
                </a:solidFill>
              </a:rPr>
              <a:t>партиципація</a:t>
            </a:r>
            <a:endParaRPr lang="uk-UA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200" dirty="0" smtClean="0">
                <a:solidFill>
                  <a:schemeClr val="bg1"/>
                </a:solidFill>
              </a:rPr>
              <a:t>2016 - пошук заявок на гранти (</a:t>
            </a:r>
            <a:r>
              <a:rPr lang="uk-UA" sz="2200" dirty="0" err="1" smtClean="0">
                <a:solidFill>
                  <a:schemeClr val="bg1"/>
                </a:solidFill>
              </a:rPr>
              <a:t>Проміс</a:t>
            </a:r>
            <a:r>
              <a:rPr lang="uk-UA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GIZ</a:t>
            </a:r>
            <a:r>
              <a:rPr lang="uk-UA" sz="2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2017</a:t>
            </a:r>
            <a:r>
              <a:rPr lang="uk-UA" sz="2200" dirty="0" smtClean="0">
                <a:solidFill>
                  <a:schemeClr val="bg1"/>
                </a:solidFill>
              </a:rPr>
              <a:t> - зустрічі з донорами, консультації з членами </a:t>
            </a:r>
            <a:r>
              <a:rPr lang="uk-UA" sz="2200" dirty="0" err="1" smtClean="0">
                <a:solidFill>
                  <a:schemeClr val="bg1"/>
                </a:solidFill>
              </a:rPr>
              <a:t>Єврокомісії</a:t>
            </a:r>
            <a:r>
              <a:rPr lang="uk-UA" sz="2200" dirty="0" smtClean="0">
                <a:solidFill>
                  <a:schemeClr val="bg1"/>
                </a:solidFill>
              </a:rPr>
              <a:t>,  захист обґрунтування </a:t>
            </a:r>
            <a:r>
              <a:rPr lang="uk-UA" sz="2200" dirty="0" smtClean="0">
                <a:solidFill>
                  <a:schemeClr val="bg1"/>
                </a:solidFill>
              </a:rPr>
              <a:t>пропозицій </a:t>
            </a:r>
          </a:p>
          <a:p>
            <a:pPr>
              <a:lnSpc>
                <a:spcPct val="150000"/>
              </a:lnSpc>
            </a:pP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до Стратегії розвитку Києва – 2025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6" descr="https://image.freepik.com/free-icon/familiar-insurance-symbol_318-646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3691" y="4055383"/>
            <a:ext cx="2408390" cy="24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1425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Рівень довіри до влади Києва</a:t>
            </a:r>
            <a:endParaRPr lang="en-US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5000" y="2155370"/>
          <a:ext cx="8719458" cy="338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41616294_2000574326647530_959332794406797312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143" y="0"/>
            <a:ext cx="2394857" cy="12069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966</TotalTime>
  <Words>371</Words>
  <Application>Microsoft Office PowerPoint</Application>
  <PresentationFormat>Произвольный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Центр публічної комунікації та інформації</vt:lpstr>
      <vt:lpstr> Комунікація   Процес соціальної взаємодії, двостороннього обміну ідеями та інформацією, який веде до порозуміння, формування партнерських відносин та довіри до місцевої влади                </vt:lpstr>
      <vt:lpstr>Чому важливо комунікувати з населенням?</vt:lpstr>
      <vt:lpstr>Європейські практики Centrum Komunikacji Społecznej Центр суспільних комунікацій м. Варшава</vt:lpstr>
      <vt:lpstr>Centrum Komunikacji Społecznej Центр суспільних комунікацій м. Варшава Як написати Громадський проект???  </vt:lpstr>
      <vt:lpstr>Діалогові форми комунікацій:  бібліотека, мікрорайон  Як  працюють гроші Громадського бюджету?</vt:lpstr>
      <vt:lpstr>Centrum Komunikacji Społecznej Центр суспільних комунікацій м. Варшава</vt:lpstr>
      <vt:lpstr>СУСПІЛЬНИЙ ЗАПИТ НА КОМУНІКАЦІЮ У КИЄВІ</vt:lpstr>
      <vt:lpstr>Рівень довіри до влади Києва</vt:lpstr>
      <vt:lpstr>Здатність громадян впливати на прийняття рішень  на місцевому рівні</vt:lpstr>
      <vt:lpstr> Проблеми і перепони:</vt:lpstr>
      <vt:lpstr>Центр публічної комунікації та інформації   </vt:lpstr>
      <vt:lpstr>Інформаційно-просвітницька кампанія</vt:lpstr>
      <vt:lpstr>ОЧІКУВАНИЙ РЕЗУЛЬТАТ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публічної комунікації та інформації</dc:title>
  <dc:creator>Ольга Бернасовская</dc:creator>
  <cp:lastModifiedBy>Guzenko</cp:lastModifiedBy>
  <cp:revision>199</cp:revision>
  <dcterms:created xsi:type="dcterms:W3CDTF">2018-09-11T18:23:14Z</dcterms:created>
  <dcterms:modified xsi:type="dcterms:W3CDTF">2018-09-14T07:53:09Z</dcterms:modified>
</cp:coreProperties>
</file>